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 id="2147483955" r:id="rId2"/>
    <p:sldMasterId id="2147483980" r:id="rId3"/>
    <p:sldMasterId id="2147483993" r:id="rId4"/>
    <p:sldMasterId id="2147484237" r:id="rId5"/>
    <p:sldMasterId id="2147484955" r:id="rId6"/>
    <p:sldMasterId id="2147485494" r:id="rId7"/>
    <p:sldMasterId id="2147485506" r:id="rId8"/>
    <p:sldMasterId id="2147485531" r:id="rId9"/>
    <p:sldMasterId id="2147485593" r:id="rId10"/>
    <p:sldMasterId id="2147485619" r:id="rId11"/>
  </p:sldMasterIdLst>
  <p:notesMasterIdLst>
    <p:notesMasterId r:id="rId43"/>
  </p:notesMasterIdLst>
  <p:handoutMasterIdLst>
    <p:handoutMasterId r:id="rId44"/>
  </p:handoutMasterIdLst>
  <p:sldIdLst>
    <p:sldId id="722" r:id="rId12"/>
    <p:sldId id="5843" r:id="rId13"/>
    <p:sldId id="1284" r:id="rId14"/>
    <p:sldId id="3988" r:id="rId15"/>
    <p:sldId id="5002" r:id="rId16"/>
    <p:sldId id="5867" r:id="rId17"/>
    <p:sldId id="5094" r:id="rId18"/>
    <p:sldId id="5154" r:id="rId19"/>
    <p:sldId id="6131" r:id="rId20"/>
    <p:sldId id="6502" r:id="rId21"/>
    <p:sldId id="1518" r:id="rId22"/>
    <p:sldId id="1519" r:id="rId23"/>
    <p:sldId id="5869" r:id="rId24"/>
    <p:sldId id="6080" r:id="rId25"/>
    <p:sldId id="463" r:id="rId26"/>
    <p:sldId id="464" r:id="rId27"/>
    <p:sldId id="348" r:id="rId28"/>
    <p:sldId id="6811" r:id="rId29"/>
    <p:sldId id="5412" r:id="rId30"/>
    <p:sldId id="5095" r:id="rId31"/>
    <p:sldId id="6510" r:id="rId32"/>
    <p:sldId id="1278" r:id="rId33"/>
    <p:sldId id="6084" r:id="rId34"/>
    <p:sldId id="6130" r:id="rId35"/>
    <p:sldId id="1382" r:id="rId36"/>
    <p:sldId id="6507" r:id="rId37"/>
    <p:sldId id="1293" r:id="rId38"/>
    <p:sldId id="3147" r:id="rId39"/>
    <p:sldId id="5024" r:id="rId40"/>
    <p:sldId id="6504" r:id="rId41"/>
    <p:sldId id="6506"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9"/>
    <p:restoredTop sz="95213" autoAdjust="0"/>
  </p:normalViewPr>
  <p:slideViewPr>
    <p:cSldViewPr>
      <p:cViewPr varScale="1">
        <p:scale>
          <a:sx n="159" d="100"/>
          <a:sy n="159" d="100"/>
        </p:scale>
        <p:origin x="1932"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EF95D2-65B3-BC4E-8994-D9482C3147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Arial" charset="0"/>
                <a:ea typeface="ＭＳ Ｐゴシック" charset="-128"/>
              </a:defRPr>
            </a:lvl1pPr>
          </a:lstStyle>
          <a:p>
            <a:pPr>
              <a:defRPr/>
            </a:pPr>
            <a:r>
              <a:rPr lang="en-US"/>
              <a:t>UC Davis</a:t>
            </a:r>
          </a:p>
        </p:txBody>
      </p:sp>
      <p:sp>
        <p:nvSpPr>
          <p:cNvPr id="3" name="Date Placeholder 2">
            <a:extLst>
              <a:ext uri="{FF2B5EF4-FFF2-40B4-BE49-F238E27FC236}">
                <a16:creationId xmlns:a16="http://schemas.microsoft.com/office/drawing/2014/main" id="{07480074-238B-C845-9DF1-E3B8736938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atin typeface="Arial" charset="0"/>
                <a:ea typeface="ＭＳ Ｐゴシック" charset="-128"/>
              </a:defRPr>
            </a:lvl1pPr>
          </a:lstStyle>
          <a:p>
            <a:pPr>
              <a:defRPr/>
            </a:pPr>
            <a:fld id="{D9B9FAA0-F3AA-164C-A8BD-BFC7CCCEAE52}" type="datetimeFigureOut">
              <a:rPr lang="en-US"/>
              <a:pPr>
                <a:defRPr/>
              </a:pPr>
              <a:t>4/22/2023</a:t>
            </a:fld>
            <a:endParaRPr lang="en-US"/>
          </a:p>
        </p:txBody>
      </p:sp>
      <p:sp>
        <p:nvSpPr>
          <p:cNvPr id="4" name="Footer Placeholder 3">
            <a:extLst>
              <a:ext uri="{FF2B5EF4-FFF2-40B4-BE49-F238E27FC236}">
                <a16:creationId xmlns:a16="http://schemas.microsoft.com/office/drawing/2014/main" id="{64D1350C-FD2B-E248-96CE-E06DB4CA70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atin typeface="Arial"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4FC9C76E-AF9C-0049-9FFB-63472F0B4A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a:latin typeface="Arial" charset="0"/>
                <a:ea typeface="ＭＳ Ｐゴシック" charset="-128"/>
              </a:defRPr>
            </a:lvl1pPr>
          </a:lstStyle>
          <a:p>
            <a:pPr>
              <a:defRPr/>
            </a:pPr>
            <a:fld id="{56CEAE43-671A-134F-A694-642B51FC3676}" type="slidenum">
              <a:rPr lang="en-US"/>
              <a:pPr>
                <a:defRPr/>
              </a:pPr>
              <a:t>‹#›</a:t>
            </a:fld>
            <a:endParaRPr lang="en-US"/>
          </a:p>
        </p:txBody>
      </p:sp>
    </p:spTree>
    <p:extLst>
      <p:ext uri="{BB962C8B-B14F-4D97-AF65-F5344CB8AC3E}">
        <p14:creationId xmlns:p14="http://schemas.microsoft.com/office/powerpoint/2010/main" val="28009067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C4613C-2A39-F64E-84B3-3F6A11D93F5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r>
              <a:rPr lang="en-US"/>
              <a:t>UC Davis</a:t>
            </a:r>
          </a:p>
        </p:txBody>
      </p:sp>
      <p:sp>
        <p:nvSpPr>
          <p:cNvPr id="3" name="Date Placeholder 2">
            <a:extLst>
              <a:ext uri="{FF2B5EF4-FFF2-40B4-BE49-F238E27FC236}">
                <a16:creationId xmlns:a16="http://schemas.microsoft.com/office/drawing/2014/main" id="{161BAA2B-7F55-B545-81D8-BC58BCB6AAC8}"/>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F6B843C-A49F-BB4F-9599-3D41488860B0}" type="datetime1">
              <a:rPr lang="en-US" altLang="en-US"/>
              <a:pPr>
                <a:defRPr/>
              </a:pPr>
              <a:t>4/22/2023</a:t>
            </a:fld>
            <a:endParaRPr lang="en-US" altLang="en-US"/>
          </a:p>
        </p:txBody>
      </p:sp>
      <p:sp>
        <p:nvSpPr>
          <p:cNvPr id="4" name="Slide Image Placeholder 3">
            <a:extLst>
              <a:ext uri="{FF2B5EF4-FFF2-40B4-BE49-F238E27FC236}">
                <a16:creationId xmlns:a16="http://schemas.microsoft.com/office/drawing/2014/main" id="{3987A64C-9D1C-0947-8690-7A7364BA5D2C}"/>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047D10F-1509-E044-9AEB-E169ACB2783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37BEBF0-B94A-A74D-8C8F-7CA6F41590C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80BBA436-1CB7-B144-9089-6AE4863D9DC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87973AD7-D932-2641-9FAC-D90A34A34A63}" type="slidenum">
              <a:rPr lang="en-US" altLang="en-US"/>
              <a:pPr>
                <a:defRPr/>
              </a:pPr>
              <a:t>‹#›</a:t>
            </a:fld>
            <a:endParaRPr lang="en-US" altLang="en-US"/>
          </a:p>
        </p:txBody>
      </p:sp>
    </p:spTree>
    <p:extLst>
      <p:ext uri="{BB962C8B-B14F-4D97-AF65-F5344CB8AC3E}">
        <p14:creationId xmlns:p14="http://schemas.microsoft.com/office/powerpoint/2010/main" val="257671901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5" name="Rectangle 7">
            <a:extLst>
              <a:ext uri="{FF2B5EF4-FFF2-40B4-BE49-F238E27FC236}">
                <a16:creationId xmlns:a16="http://schemas.microsoft.com/office/drawing/2014/main" id="{4970873D-26C9-4F4E-BB94-4E1EC127E8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12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24E82DFE-E98A-254F-BFEC-3824591F8463}" type="slidenum">
              <a:rPr lang="en-US" altLang="en-US" smtClean="0">
                <a:solidFill>
                  <a:srgbClr val="000000"/>
                </a:solidFill>
                <a:latin typeface="Arial" panose="020B0604020202020204" pitchFamily="34" charset="0"/>
              </a:rPr>
              <a:pPr>
                <a:spcBef>
                  <a:spcPct val="0"/>
                </a:spcBef>
              </a:pPr>
              <a:t>1</a:t>
            </a:fld>
            <a:endParaRPr lang="en-US" altLang="en-US">
              <a:solidFill>
                <a:srgbClr val="000000"/>
              </a:solidFill>
              <a:latin typeface="Arial" panose="020B0604020202020204" pitchFamily="34" charset="0"/>
            </a:endParaRPr>
          </a:p>
        </p:txBody>
      </p:sp>
      <p:sp>
        <p:nvSpPr>
          <p:cNvPr id="646146" name="Rectangle 2">
            <a:extLst>
              <a:ext uri="{FF2B5EF4-FFF2-40B4-BE49-F238E27FC236}">
                <a16:creationId xmlns:a16="http://schemas.microsoft.com/office/drawing/2014/main" id="{C2A0FF1F-825F-734E-90D6-E0ED72CA90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6147" name="Rectangle 3">
            <a:extLst>
              <a:ext uri="{FF2B5EF4-FFF2-40B4-BE49-F238E27FC236}">
                <a16:creationId xmlns:a16="http://schemas.microsoft.com/office/drawing/2014/main" id="{9CF49887-C12A-984F-8FC8-8B47E5DE79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en-US" altLang="en-US" dirty="0">
              <a:latin typeface="Arial" panose="020B0604020202020204" pitchFamily="34" charset="0"/>
              <a:ea typeface="ＭＳ Ｐゴシック" panose="020B0600070205080204" pitchFamily="34" charset="-128"/>
            </a:endParaRPr>
          </a:p>
        </p:txBody>
      </p:sp>
      <p:sp>
        <p:nvSpPr>
          <p:cNvPr id="2" name="Header Placeholder 1">
            <a:extLst>
              <a:ext uri="{FF2B5EF4-FFF2-40B4-BE49-F238E27FC236}">
                <a16:creationId xmlns:a16="http://schemas.microsoft.com/office/drawing/2014/main" id="{C2B31BFE-D30A-41EE-A514-36A4C3A032D5}"/>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54721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For an image classification</a:t>
            </a:r>
            <a:r>
              <a:rPr lang="en-US" sz="1200" b="0" i="0" kern="1200" baseline="0" dirty="0">
                <a:solidFill>
                  <a:schemeClr val="tx1"/>
                </a:solidFill>
                <a:effectLst/>
                <a:latin typeface="+mn-lt"/>
                <a:ea typeface="ＭＳ Ｐゴシック" charset="0"/>
                <a:cs typeface="ＭＳ Ｐゴシック" charset="0"/>
              </a:rPr>
              <a:t> task, 256 Google </a:t>
            </a:r>
            <a:r>
              <a:rPr lang="en-US" sz="1200" b="0" i="0" kern="1200" dirty="0" err="1">
                <a:solidFill>
                  <a:schemeClr val="tx1"/>
                </a:solidFill>
                <a:effectLst/>
                <a:latin typeface="+mn-lt"/>
                <a:ea typeface="ＭＳ Ｐゴシック" charset="0"/>
                <a:cs typeface="ＭＳ Ｐゴシック" charset="0"/>
              </a:rPr>
              <a:t>TPUv4’s</a:t>
            </a:r>
            <a:r>
              <a:rPr lang="en-US" sz="1200" b="0" i="0" kern="1200" dirty="0">
                <a:solidFill>
                  <a:schemeClr val="tx1"/>
                </a:solidFill>
                <a:effectLst/>
                <a:latin typeface="+mn-lt"/>
                <a:ea typeface="ＭＳ Ｐゴシック" charset="0"/>
                <a:cs typeface="ＭＳ Ｐゴシック" charset="0"/>
              </a:rPr>
              <a:t> performance is nearly as fast as 768 </a:t>
            </a:r>
            <a:r>
              <a:rPr lang="en-US" sz="1200" b="0" i="0" kern="1200" dirty="0" err="1">
                <a:solidFill>
                  <a:schemeClr val="tx1"/>
                </a:solidFill>
                <a:effectLst/>
                <a:latin typeface="+mn-lt"/>
                <a:ea typeface="ＭＳ Ｐゴシック" charset="0"/>
                <a:cs typeface="ＭＳ Ｐゴシック" charset="0"/>
              </a:rPr>
              <a:t>Nvidia</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A100</a:t>
            </a:r>
            <a:r>
              <a:rPr lang="en-US" sz="1200" b="0" i="0" kern="1200" dirty="0">
                <a:solidFill>
                  <a:schemeClr val="tx1"/>
                </a:solidFill>
                <a:effectLst/>
                <a:latin typeface="+mn-lt"/>
                <a:ea typeface="ＭＳ Ｐゴシック" charset="0"/>
                <a:cs typeface="ＭＳ Ｐゴシック" charset="0"/>
              </a:rPr>
              <a:t> graphics cards combined with 192 AMD </a:t>
            </a:r>
            <a:r>
              <a:rPr lang="en-US" sz="1200" b="0" i="0" kern="1200" dirty="0" err="1">
                <a:solidFill>
                  <a:schemeClr val="tx1"/>
                </a:solidFill>
                <a:effectLst/>
                <a:latin typeface="+mn-lt"/>
                <a:ea typeface="ＭＳ Ｐゴシック" charset="0"/>
                <a:cs typeface="ＭＳ Ｐゴシック" charset="0"/>
              </a:rPr>
              <a:t>Epyc</a:t>
            </a:r>
            <a:r>
              <a:rPr lang="en-US" sz="1200" b="0" i="0" kern="1200" dirty="0">
                <a:solidFill>
                  <a:schemeClr val="tx1"/>
                </a:solidFill>
                <a:effectLst/>
                <a:latin typeface="+mn-lt"/>
                <a:ea typeface="ＭＳ Ｐゴシック" charset="0"/>
                <a:cs typeface="ＭＳ Ｐゴシック" charset="0"/>
              </a:rPr>
              <a:t> 7742 CPU cores and 512 of Huawei’s AI-optimized </a:t>
            </a:r>
            <a:r>
              <a:rPr lang="en-US" sz="1200" b="0" i="0" kern="1200" dirty="0" err="1">
                <a:solidFill>
                  <a:schemeClr val="tx1"/>
                </a:solidFill>
                <a:effectLst/>
                <a:latin typeface="+mn-lt"/>
                <a:ea typeface="ＭＳ Ｐゴシック" charset="0"/>
                <a:cs typeface="ＭＳ Ｐゴシック" charset="0"/>
              </a:rPr>
              <a:t>Ascend910</a:t>
            </a:r>
            <a:r>
              <a:rPr lang="en-US" sz="1200" b="0" i="0" kern="1200" dirty="0">
                <a:solidFill>
                  <a:schemeClr val="tx1"/>
                </a:solidFill>
                <a:effectLst/>
                <a:latin typeface="+mn-lt"/>
                <a:ea typeface="ＭＳ Ｐゴシック" charset="0"/>
                <a:cs typeface="ＭＳ Ｐゴシック" charset="0"/>
              </a:rPr>
              <a:t> chips paired with 128 Intel Xeon Platinum 8168 cores. </a:t>
            </a:r>
          </a:p>
          <a:p>
            <a:endParaRPr lang="en-US" sz="1200" b="0" i="0" kern="1200" dirty="0">
              <a:solidFill>
                <a:schemeClr val="tx1"/>
              </a:solidFill>
              <a:effectLst/>
              <a:latin typeface="+mn-lt"/>
              <a:ea typeface="ＭＳ Ｐゴシック" charset="0"/>
              <a:cs typeface="ＭＳ Ｐゴシック" charset="0"/>
            </a:endParaRPr>
          </a:p>
          <a:p>
            <a:r>
              <a:rPr lang="en-US" dirty="0"/>
              <a:t>https://venturebeat.com/2021/05/18/google-details-new-ai-accelerator-chips/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3286A4-7211-A74A-AC00-948057392F5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5" name="Header Placeholder 4">
            <a:extLst>
              <a:ext uri="{FF2B5EF4-FFF2-40B4-BE49-F238E27FC236}">
                <a16:creationId xmlns:a16="http://schemas.microsoft.com/office/drawing/2014/main" id="{BE0AEC23-41D9-2AC0-4A33-0B86FCDD1DC2}"/>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74781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since 2016 google has </a:t>
            </a:r>
            <a:r>
              <a:rPr lang="en-US" altLang="zh-CN" dirty="0" err="1"/>
              <a:t>tpu</a:t>
            </a:r>
            <a:r>
              <a:rPr lang="en-US" altLang="zh-CN" dirty="0"/>
              <a:t> tensor processing unit and we have already seen four successive generations of this google </a:t>
            </a:r>
            <a:r>
              <a:rPr lang="en-US" altLang="zh-CN" dirty="0" err="1"/>
              <a:t>tpu</a:t>
            </a:r>
            <a:r>
              <a:rPr lang="en-US" altLang="zh-CN" dirty="0"/>
              <a:t>, the second generation was released in 2017, 2019 the third generation, and in 2019 also the fourth generation. And each of these generations has been more and more powerful and has more memory as well but in the end, all of them are conceptually the same they are a modern systolic array.</a:t>
            </a:r>
          </a:p>
          <a:p>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11</a:t>
            </a:fld>
            <a:endParaRPr lang="en-US" altLang="en-US"/>
          </a:p>
        </p:txBody>
      </p:sp>
    </p:spTree>
    <p:extLst>
      <p:ext uri="{BB962C8B-B14F-4D97-AF65-F5344CB8AC3E}">
        <p14:creationId xmlns:p14="http://schemas.microsoft.com/office/powerpoint/2010/main" val="4144514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TPU with this matrix multiplies units on the right-hand side. that is a systolic array that performs matrix multiplication efficiently by combining values coming from FIFO of weights and also the input data input feature maps coming from other buffers. and also you can see the rest of the components with interfaces to access external DRAM and also be accessed from the halls using our PCI express bus. </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12</a:t>
            </a:fld>
            <a:endParaRPr lang="en-US" altLang="en-US"/>
          </a:p>
        </p:txBody>
      </p:sp>
    </p:spTree>
    <p:extLst>
      <p:ext uri="{BB962C8B-B14F-4D97-AF65-F5344CB8AC3E}">
        <p14:creationId xmlns:p14="http://schemas.microsoft.com/office/powerpoint/2010/main" val="1339524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from 2020 which has different types of devices inside the same chip. the internals of Versal you will see there are some scalar engines like for example arm dual core. there are two types of cores. there are also adaptable engines that are completely configurable and can also be used to create a custom memory hierarchy this part is more similar to reconfigurable fabric or an FPGA. </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13</a:t>
            </a:fld>
            <a:endParaRPr lang="en-US" altLang="en-US"/>
          </a:p>
        </p:txBody>
      </p:sp>
    </p:spTree>
    <p:extLst>
      <p:ext uri="{BB962C8B-B14F-4D97-AF65-F5344CB8AC3E}">
        <p14:creationId xmlns:p14="http://schemas.microsoft.com/office/powerpoint/2010/main" val="1318458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example of processing in-memory architecture is the Samsung </a:t>
            </a:r>
            <a:r>
              <a:rPr lang="en-US" altLang="zh-CN" dirty="0" err="1"/>
              <a:t>AxDIMM</a:t>
            </a:r>
            <a:r>
              <a:rPr lang="en-US" altLang="zh-CN" dirty="0"/>
              <a:t>-based PIM. we can play some sort of processing capabilities in this case. they demonstrated this system by including an FPGA on the beam and configuring or customizing this FPGA for our recommendation system and they show results about this </a:t>
            </a:r>
            <a:r>
              <a:rPr lang="en-US" altLang="zh-CN" dirty="0" err="1"/>
              <a:t>AxDIMM</a:t>
            </a:r>
            <a:r>
              <a:rPr lang="en-US" altLang="zh-CN" dirty="0"/>
              <a:t>-based PIM.</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14</a:t>
            </a:fld>
            <a:endParaRPr lang="en-US" altLang="en-US"/>
          </a:p>
        </p:txBody>
      </p:sp>
    </p:spTree>
    <p:extLst>
      <p:ext uri="{BB962C8B-B14F-4D97-AF65-F5344CB8AC3E}">
        <p14:creationId xmlns:p14="http://schemas.microsoft.com/office/powerpoint/2010/main" val="356108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CAPI2</a:t>
            </a:r>
            <a:r>
              <a:rPr lang="en-US" baseline="0" dirty="0"/>
              <a:t> e</a:t>
            </a:r>
            <a:r>
              <a:rPr lang="en-US" dirty="0"/>
              <a:t>liminates data copies of host-based PCI-express stack by providing an</a:t>
            </a:r>
            <a:r>
              <a:rPr lang="en-US" baseline="0" dirty="0"/>
              <a:t> interface to the accelerator to directly access the copy in host memory.</a:t>
            </a:r>
          </a:p>
          <a:p>
            <a:r>
              <a:rPr lang="en-US" dirty="0"/>
              <a:t>We have many different accelerators and many different types of general-purpose processors or CPUs and GPUs in the system. but now connecting is not easy to enable ways of connecting the different heterogeneous devices in a way that is seamless, a high throughput, and low latency. because traditionally what we have to do is moving the data in chunks from the CPU memory from the main memory to the memory of the accelerator, and after that start the computation on the accelerator side all this communication was the responsibility of the programmer. that needs to decide when to move something in order for the different ethernet devices to have access to the most recent values of each variable.</a:t>
            </a:r>
          </a:p>
        </p:txBody>
      </p:sp>
      <p:sp>
        <p:nvSpPr>
          <p:cNvPr id="4" name="Slide Number Placeholder 3"/>
          <p:cNvSpPr>
            <a:spLocks noGrp="1"/>
          </p:cNvSpPr>
          <p:nvPr>
            <p:ph type="sldNum" sz="quarter" idx="10"/>
          </p:nvPr>
        </p:nvSpPr>
        <p:spPr/>
        <p:txBody>
          <a:bodyPr/>
          <a:lstStyle/>
          <a:p>
            <a:fld id="{2B71F7F3-9543-40DF-A656-8B6347E0E941}" type="slidenum">
              <a:rPr lang="en-US" smtClean="0"/>
              <a:t>15</a:t>
            </a:fld>
            <a:endParaRPr lang="en-US"/>
          </a:p>
        </p:txBody>
      </p:sp>
      <p:sp>
        <p:nvSpPr>
          <p:cNvPr id="5" name="Header Placeholder 4">
            <a:extLst>
              <a:ext uri="{FF2B5EF4-FFF2-40B4-BE49-F238E27FC236}">
                <a16:creationId xmlns:a16="http://schemas.microsoft.com/office/drawing/2014/main" id="{52C1856B-88E2-700D-5C2B-5F8BD185F792}"/>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3402773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CAPI2</a:t>
            </a:r>
            <a:r>
              <a:rPr lang="en-US" baseline="0" dirty="0"/>
              <a:t> e</a:t>
            </a:r>
            <a:r>
              <a:rPr lang="en-US" dirty="0"/>
              <a:t>liminates data copies of host-based PCI-express stack by providing an</a:t>
            </a:r>
            <a:r>
              <a:rPr lang="en-US" baseline="0" dirty="0"/>
              <a:t> interface to the accelerator to directly access the copy in host memory.</a:t>
            </a:r>
          </a:p>
          <a:p>
            <a:r>
              <a:rPr lang="en-US" dirty="0"/>
              <a:t>The coherent accelerator processor interface CAPI is one of these examples. </a:t>
            </a:r>
            <a:r>
              <a:rPr lang="en-US" dirty="0" err="1"/>
              <a:t>OpenCAPI</a:t>
            </a:r>
            <a:r>
              <a:rPr lang="en-US" dirty="0"/>
              <a:t> is a larger consortium that was started by </a:t>
            </a:r>
            <a:r>
              <a:rPr lang="en-US" dirty="0" err="1"/>
              <a:t>ibm</a:t>
            </a:r>
            <a:r>
              <a:rPr lang="en-US" dirty="0"/>
              <a:t> and this coherent accelerator processor interface allows the seamless integration of an accelerator into a </a:t>
            </a:r>
            <a:r>
              <a:rPr lang="en-US" dirty="0" err="1"/>
              <a:t>cpu</a:t>
            </a:r>
            <a:r>
              <a:rPr lang="en-US" dirty="0"/>
              <a:t> system and the </a:t>
            </a:r>
            <a:r>
              <a:rPr lang="en-US" dirty="0" err="1"/>
              <a:t>cpu</a:t>
            </a:r>
            <a:r>
              <a:rPr lang="en-US" dirty="0"/>
              <a:t> have direct access to the memory of the FPGA. </a:t>
            </a:r>
          </a:p>
        </p:txBody>
      </p:sp>
      <p:sp>
        <p:nvSpPr>
          <p:cNvPr id="4" name="Slide Number Placeholder 3"/>
          <p:cNvSpPr>
            <a:spLocks noGrp="1"/>
          </p:cNvSpPr>
          <p:nvPr>
            <p:ph type="sldNum" sz="quarter" idx="10"/>
          </p:nvPr>
        </p:nvSpPr>
        <p:spPr/>
        <p:txBody>
          <a:bodyPr/>
          <a:lstStyle/>
          <a:p>
            <a:fld id="{2B71F7F3-9543-40DF-A656-8B6347E0E941}" type="slidenum">
              <a:rPr lang="en-US" smtClean="0"/>
              <a:t>16</a:t>
            </a:fld>
            <a:endParaRPr lang="en-US"/>
          </a:p>
        </p:txBody>
      </p:sp>
      <p:sp>
        <p:nvSpPr>
          <p:cNvPr id="5" name="Header Placeholder 4">
            <a:extLst>
              <a:ext uri="{FF2B5EF4-FFF2-40B4-BE49-F238E27FC236}">
                <a16:creationId xmlns:a16="http://schemas.microsoft.com/office/drawing/2014/main" id="{D0A9D36E-997B-C0D0-54AD-B92F84F2A7A6}"/>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2562394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is the Intel Xeon + FPGA integrated platform, where CPU and FPGA are connected via Intel UPI interconnect and PCIe. </a:t>
            </a:r>
          </a:p>
          <a:p>
            <a:r>
              <a:rPr lang="en-US" sz="1200" b="0" i="0" u="none" strike="noStrike" kern="1200" baseline="0" dirty="0">
                <a:solidFill>
                  <a:schemeClr val="tx1"/>
                </a:solidFill>
                <a:latin typeface="+mn-lt"/>
                <a:ea typeface="+mn-ea"/>
                <a:cs typeface="+mn-cs"/>
              </a:rPr>
              <a:t>(click)</a:t>
            </a:r>
          </a:p>
          <a:p>
            <a:r>
              <a:rPr lang="en-US" sz="1200" b="0" i="0" u="none" strike="noStrike" kern="1200" baseline="0" dirty="0">
                <a:solidFill>
                  <a:schemeClr val="tx1"/>
                </a:solidFill>
                <a:latin typeface="+mn-lt"/>
                <a:ea typeface="+mn-ea"/>
                <a:cs typeface="+mn-cs"/>
              </a:rPr>
              <a:t>The trend towards tighter integration of CPUs and FPGAs enables more collaborative execution between devices. Rather than executing an entire kernel on the FPGA while the CPU is idle, collaborative execution makes better use of the overall system resources by involving both CPU threads and FPGA in the execution.</a:t>
            </a:r>
          </a:p>
          <a:p>
            <a:r>
              <a:rPr lang="en-US" sz="1200" b="0" i="0" u="none" strike="noStrike" kern="1200" baseline="0" dirty="0">
                <a:solidFill>
                  <a:schemeClr val="tx1"/>
                </a:solidFill>
                <a:latin typeface="+mn-lt"/>
                <a:ea typeface="+mn-ea"/>
                <a:cs typeface="+mn-cs"/>
              </a:rPr>
              <a:t>(click)</a:t>
            </a:r>
          </a:p>
          <a:p>
            <a:r>
              <a:rPr lang="en-US" sz="1200" b="0" i="0" u="none" strike="noStrike" kern="1200" baseline="0" dirty="0">
                <a:solidFill>
                  <a:schemeClr val="tx1"/>
                </a:solidFill>
                <a:latin typeface="+mn-lt"/>
                <a:ea typeface="+mn-ea"/>
                <a:cs typeface="+mn-cs"/>
              </a:rPr>
              <a:t>One of the key challenges of collaborative execution between CPUs and FPGAs is the identification of the best strategy for partitioning work between the CPU and the FPGA. There are two major approaches to partitioning of work, data partitioning and task partitioning. We will present both partitioning schemes in the following slides. </a:t>
            </a:r>
          </a:p>
          <a:p>
            <a:endParaRPr lang="en-US" sz="1200" b="0" i="0" u="none" strike="noStrike" kern="1200" baseline="0" dirty="0">
              <a:solidFill>
                <a:schemeClr val="tx1"/>
              </a:solidFill>
              <a:latin typeface="+mn-lt"/>
              <a:ea typeface="+mn-ea"/>
              <a:cs typeface="+mn-cs"/>
            </a:endParaRPr>
          </a:p>
          <a:p>
            <a:r>
              <a:rPr lang="en-US" dirty="0"/>
              <a:t>we have also seen similar ideas in  intel devices as well for example intel chip that integrates an intel </a:t>
            </a:r>
            <a:r>
              <a:rPr lang="en-US" dirty="0" err="1"/>
              <a:t>xeon</a:t>
            </a:r>
            <a:r>
              <a:rPr lang="en-US" dirty="0"/>
              <a:t> processor and an </a:t>
            </a:r>
            <a:r>
              <a:rPr lang="en-US" dirty="0" err="1"/>
              <a:t>fpga</a:t>
            </a:r>
            <a:r>
              <a:rPr lang="en-US" dirty="0"/>
              <a:t> in the </a:t>
            </a:r>
            <a:r>
              <a:rPr lang="en-US" dirty="0" err="1"/>
              <a:t>the</a:t>
            </a:r>
            <a:r>
              <a:rPr lang="en-US" dirty="0"/>
              <a:t> same package  and also they have fine grain. they are designed for fine-grained collaboration between the </a:t>
            </a:r>
            <a:r>
              <a:rPr lang="en-US" dirty="0" err="1"/>
              <a:t>cpu</a:t>
            </a:r>
            <a:r>
              <a:rPr lang="en-US" dirty="0"/>
              <a:t> side and the </a:t>
            </a:r>
            <a:r>
              <a:rPr lang="en-US" dirty="0" err="1"/>
              <a:t>fpga</a:t>
            </a:r>
            <a:r>
              <a:rPr lang="en-US" dirty="0"/>
              <a:t> side. </a:t>
            </a:r>
          </a:p>
        </p:txBody>
      </p:sp>
      <p:sp>
        <p:nvSpPr>
          <p:cNvPr id="4" name="Slide Number Placeholder 3"/>
          <p:cNvSpPr>
            <a:spLocks noGrp="1"/>
          </p:cNvSpPr>
          <p:nvPr>
            <p:ph type="sldNum" sz="quarter" idx="5"/>
          </p:nvPr>
        </p:nvSpPr>
        <p:spPr/>
        <p:txBody>
          <a:bodyPr/>
          <a:lstStyle/>
          <a:p>
            <a:fld id="{B92CB52D-7C4A-44B1-A401-DB5EA9BA8382}" type="slidenum">
              <a:rPr lang="en-US" smtClean="0"/>
              <a:t>17</a:t>
            </a:fld>
            <a:endParaRPr lang="en-US"/>
          </a:p>
        </p:txBody>
      </p:sp>
      <p:sp>
        <p:nvSpPr>
          <p:cNvPr id="5" name="Header Placeholder 4">
            <a:extLst>
              <a:ext uri="{FF2B5EF4-FFF2-40B4-BE49-F238E27FC236}">
                <a16:creationId xmlns:a16="http://schemas.microsoft.com/office/drawing/2014/main" id="{BC58B1EC-350D-EC4B-26A7-AD2DD02595B8}"/>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4145181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example is compute express link and other open industry standard interconnect offering high bandwidth low latency connectivity between the host processor and the devices. it says different ways of being used with accelerators, with accelerators, with their own memory and with memory buffers.</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18</a:t>
            </a:fld>
            <a:endParaRPr lang="en-US" altLang="en-US"/>
          </a:p>
        </p:txBody>
      </p:sp>
    </p:spTree>
    <p:extLst>
      <p:ext uri="{BB962C8B-B14F-4D97-AF65-F5344CB8AC3E}">
        <p14:creationId xmlns:p14="http://schemas.microsoft.com/office/powerpoint/2010/main" val="3552106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key takeaways of this course and </a:t>
            </a:r>
            <a:r>
              <a:rPr lang="en-US" altLang="zh-CN" dirty="0" err="1"/>
              <a:t>and</a:t>
            </a:r>
            <a:r>
              <a:rPr lang="en-US" altLang="zh-CN" dirty="0"/>
              <a:t> after  finish this course is aimed at improving your knowledge in computer architecture and heterogeneous systems, technical skills in programming intelligence architectures, critical thinking and analysis.</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19</a:t>
            </a:fld>
            <a:endParaRPr lang="en-US" altLang="en-US"/>
          </a:p>
        </p:txBody>
      </p:sp>
    </p:spTree>
    <p:extLst>
      <p:ext uri="{BB962C8B-B14F-4D97-AF65-F5344CB8AC3E}">
        <p14:creationId xmlns:p14="http://schemas.microsoft.com/office/powerpoint/2010/main" val="169234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motivating goal of this course is the difficulty of scaling performance where the energy efficiency of the CPU can affect very important workloads such as machine learning and artificial intelligence and bioinformatics graphics processing. To address these difficulties, we are increasingly using heterogeneous devices, such as GPUS, that will be key to the rise of machine learning and artificial intelligence. The content of this course and how to program and use them, for example neural networks, network gas pedal systems or near-data processing architectures.</a:t>
            </a:r>
          </a:p>
        </p:txBody>
      </p:sp>
      <p:sp>
        <p:nvSpPr>
          <p:cNvPr id="4" name="Slide Number Placeholder 3"/>
          <p:cNvSpPr>
            <a:spLocks noGrp="1"/>
          </p:cNvSpPr>
          <p:nvPr>
            <p:ph type="sldNum" sz="quarter" idx="10"/>
          </p:nvPr>
        </p:nvSpPr>
        <p:spPr/>
        <p:txBody>
          <a:bodyPr/>
          <a:lstStyle/>
          <a:p>
            <a:pPr>
              <a:defRPr/>
            </a:pPr>
            <a:fld id="{87973AD7-D932-2641-9FAC-D90A34A34A63}" type="slidenum">
              <a:rPr lang="en-US" altLang="en-US" smtClean="0"/>
              <a:pPr>
                <a:defRPr/>
              </a:pPr>
              <a:t>2</a:t>
            </a:fld>
            <a:endParaRPr lang="en-US" altLang="en-US"/>
          </a:p>
        </p:txBody>
      </p:sp>
      <p:sp>
        <p:nvSpPr>
          <p:cNvPr id="5" name="Header Placeholder 4">
            <a:extLst>
              <a:ext uri="{FF2B5EF4-FFF2-40B4-BE49-F238E27FC236}">
                <a16:creationId xmlns:a16="http://schemas.microsoft.com/office/drawing/2014/main" id="{4D08C329-89F3-9C75-9DE7-A917C7FD5BE8}"/>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118398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key goal of the course is to learn how to take advantage of existing heterogeneous devices by programming them, analyzing workloads, proposing of loading scheduling techniques </a:t>
            </a:r>
            <a:r>
              <a:rPr lang="en-US" altLang="zh-CN" dirty="0" err="1"/>
              <a:t>etc</a:t>
            </a:r>
            <a:r>
              <a:rPr lang="en-US" altLang="zh-CN" dirty="0"/>
              <a:t> </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20</a:t>
            </a:fld>
            <a:endParaRPr lang="en-US" altLang="en-US"/>
          </a:p>
        </p:txBody>
      </p:sp>
    </p:spTree>
    <p:extLst>
      <p:ext uri="{BB962C8B-B14F-4D97-AF65-F5344CB8AC3E}">
        <p14:creationId xmlns:p14="http://schemas.microsoft.com/office/powerpoint/2010/main" val="1944461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it's important to have a relatively good background in digital design and computer architecture. it's necessary for this course to have familiarity with c and C++ programming and if you also have familiarity with FPGA implementation or GPU programming. and what we expect from you is that you have an interest in computer architectures, and computing paradigms discovering why things work or do not work, and solve problems, and making systems efficient and usable.</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21</a:t>
            </a:fld>
            <a:endParaRPr lang="en-US" altLang="en-US"/>
          </a:p>
        </p:txBody>
      </p:sp>
    </p:spTree>
    <p:extLst>
      <p:ext uri="{BB962C8B-B14F-4D97-AF65-F5344CB8AC3E}">
        <p14:creationId xmlns:p14="http://schemas.microsoft.com/office/powerpoint/2010/main" val="1314254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2F88B4D6-F80F-2F45-946C-042B2EE20C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122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122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122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122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DE25A44D-F0C9-854F-89E9-CFE49579FC7D}"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1225"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4818" name="Rectangle 2">
            <a:extLst>
              <a:ext uri="{FF2B5EF4-FFF2-40B4-BE49-F238E27FC236}">
                <a16:creationId xmlns:a16="http://schemas.microsoft.com/office/drawing/2014/main" id="{96A50C7F-0382-0944-A061-F7CDA9E7DC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a:extLst>
              <a:ext uri="{FF2B5EF4-FFF2-40B4-BE49-F238E27FC236}">
                <a16:creationId xmlns:a16="http://schemas.microsoft.com/office/drawing/2014/main" id="{2E5AC860-F2AD-3A40-9B8E-186F0C09C3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
        <p:nvSpPr>
          <p:cNvPr id="2" name="Header Placeholder 1">
            <a:extLst>
              <a:ext uri="{FF2B5EF4-FFF2-40B4-BE49-F238E27FC236}">
                <a16:creationId xmlns:a16="http://schemas.microsoft.com/office/drawing/2014/main" id="{12C22005-8E9E-289D-D130-EE1E055DE42B}"/>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1039457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start focusing on SIMD processors that are those that allow us to execute to operate on multiple data elements using a single instruction</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23</a:t>
            </a:fld>
            <a:endParaRPr lang="en-US" altLang="en-US"/>
          </a:p>
        </p:txBody>
      </p:sp>
    </p:spTree>
    <p:extLst>
      <p:ext uri="{BB962C8B-B14F-4D97-AF65-F5344CB8AC3E}">
        <p14:creationId xmlns:p14="http://schemas.microsoft.com/office/powerpoint/2010/main" val="156798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SIMD processors in summary operate with a single instruction on multiple data elements at a time or in the same space because of this duality that we have in time of our space. we call the time-space duality that allows us to distinguish between array processors. that are processors where one instruction operates on multiple data elements at the same time using different spaces or different processing elements, and vector processors where an instruction operates on multiple data elements in consecutive time steps using the same space and the same processing element.</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24</a:t>
            </a:fld>
            <a:endParaRPr lang="en-US" altLang="en-US"/>
          </a:p>
        </p:txBody>
      </p:sp>
    </p:spTree>
    <p:extLst>
      <p:ext uri="{BB962C8B-B14F-4D97-AF65-F5344CB8AC3E}">
        <p14:creationId xmlns:p14="http://schemas.microsoft.com/office/powerpoint/2010/main" val="2831832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first SIMD code with a load instruction and addition multiplication and a store operation here. what we are doing is using vector registers that are these registers containing multiple elements that are going to be operated on by the same instruction. and the first thing that we do is loading data from memory from this array a into the vector register. then we add one to the vector register. then we multiply to the contents the individual elements in this vector element we multiply them by two. and finally we store the results in the corresponding location in memory.  in the case of the array processor we have multiple processing elements all of them are exactly the same and all of them are able to execute different types of instructions. and this way in the first cycle we issue the vector, load this vector, load instruction that is going to be mapped and is going to be executed on these four processing elements at the same time for the four elements that the vector register contains. in the next cycle we issue the addition, then the multiplication, and then the store operation. we have the same operation at the same time on different spaces on different processing elements but we have different operations in the same space at different times. so this is the time from top to bottom and space from left to right in a vector processor. we have different processing elements each of them are specialized so if we want to execute our vector load for example. we will have to issue one load of one element every cycle and in the addition unit we can do the same for the addition instruction. we will execute the addition first for element zero in the vector register. then for element one in the vector register and so on. we have different operations at the time in this particular cycle. we have a load and add a move and store in the four different processing elements of different operations at the same time. and we have the same operation in the same space because these processing elements are specialized. and even though this classification and this distinction of array and vector processors might look like simple and kind of obvious. this is the way we keep building SIMD processors.</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25</a:t>
            </a:fld>
            <a:endParaRPr lang="en-US" altLang="en-US"/>
          </a:p>
        </p:txBody>
      </p:sp>
    </p:spTree>
    <p:extLst>
      <p:ext uri="{BB962C8B-B14F-4D97-AF65-F5344CB8AC3E}">
        <p14:creationId xmlns:p14="http://schemas.microsoft.com/office/powerpoint/2010/main" val="2324510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F1B71060-4BED-264E-B5AB-5D060FC9E9F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F3B43675-ED60-3540-9853-82CA7DDDCB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mn-lt"/>
                <a:ea typeface="ＭＳ Ｐゴシック" charset="0"/>
                <a:cs typeface="ＭＳ Ｐゴシック" charset="0"/>
              </a:rPr>
              <a:t>A100 fine-grained structured sparsity prunes trained weights with a 2-out-of-4 non-zero pattern, followed by a simple and universal recipe for fine-tuning the non-zero weights. The weights are compressed for a 2x reduction in data footprint and bandwidth, and the A100 Sparse Tensor Core doubles math throughput by skipping the zeros (see </a:t>
            </a:r>
            <a:r>
              <a:rPr lang="en-US" sz="1200" dirty="0"/>
              <a:t>https://developer.nvidia.com/blog/nvidia-ampere-architecture-in-depth/</a:t>
            </a:r>
            <a:r>
              <a:rPr lang="en-US" sz="1200" i="0" dirty="0">
                <a:latin typeface="Arial" panose="020B0604020202020204" pitchFamily="34" charset="0"/>
                <a:ea typeface="ＭＳ Ｐゴシック" panose="020B0600070205080204" pitchFamily="34" charset="-128"/>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0" dirty="0">
                <a:latin typeface="Arial" panose="020B0604020202020204" pitchFamily="34" charset="0"/>
                <a:ea typeface="ＭＳ Ｐゴシック" panose="020B0600070205080204" pitchFamily="34" charset="-128"/>
              </a:rPr>
              <a:t>according to this a 100 GPU, we have different types of processing elements like this a 32-bit integer, 32-bit floating point, 64-bit floating point, </a:t>
            </a:r>
            <a:r>
              <a:rPr lang="en-US" sz="1200" i="0" dirty="0" err="1">
                <a:latin typeface="Arial" panose="020B0604020202020204" pitchFamily="34" charset="0"/>
                <a:ea typeface="ＭＳ Ｐゴシック" panose="020B0600070205080204" pitchFamily="34" charset="-128"/>
              </a:rPr>
              <a:t>etc</a:t>
            </a:r>
            <a:r>
              <a:rPr lang="en-US" sz="1200" i="0" dirty="0">
                <a:latin typeface="Arial" panose="020B0604020202020204" pitchFamily="34" charset="0"/>
                <a:ea typeface="ＭＳ Ｐゴシック" panose="020B0600070205080204" pitchFamily="34" charset="-128"/>
              </a:rPr>
              <a:t> but also we have multiple of these so that means that we can operate on multiple 32-bit elements at a time or 32-bit floating-point elements at a time and so on. so a GPU, in the end, combines some characteristics from the vector processor and characteristics from the processor. and it's not the only computing paradigm that incorporates the GPUs incorporate into its architecture of fine-grained multi-threading. so these are relatively complex systems with a lot of potentials in terms of energy consumption and also in terms of energy efficiency and performance.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p:txBody>
      </p:sp>
      <p:sp>
        <p:nvSpPr>
          <p:cNvPr id="84995" name="Slide Number Placeholder 3">
            <a:extLst>
              <a:ext uri="{FF2B5EF4-FFF2-40B4-BE49-F238E27FC236}">
                <a16:creationId xmlns:a16="http://schemas.microsoft.com/office/drawing/2014/main" id="{DA2FEC94-CE7C-7F4D-9AEB-C4F824521B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5EA8C3D-9B74-7A43-B7E8-1232C63E8CD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 name="Header Placeholder 1">
            <a:extLst>
              <a:ext uri="{FF2B5EF4-FFF2-40B4-BE49-F238E27FC236}">
                <a16:creationId xmlns:a16="http://schemas.microsoft.com/office/drawing/2014/main" id="{B40912AE-F73D-8936-11B3-404073CD2076}"/>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1742224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they also have disadvantages and that was already pointed out by Fisher many years ago in 1983. in this paper where he says to program a vector machine, the compiler or hand-holder must make the data structures in the code fit nearly exactly the regular structure built into the hardware. We will see that the structure of these devices of these processors is very regular, but the data structures that we may need to use for algorithms or applications may not be so regular, and mapping perfectly. the data structure onto the hardware is something really challenging. as fisher said that's hard to do in the first place and just as hard to change. so one of the key challenges and weaknesses of vector processors and simply processors and GPUs is the difficulty of programming them in an efficient manner.</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27</a:t>
            </a:fld>
            <a:endParaRPr lang="en-US" altLang="en-US"/>
          </a:p>
        </p:txBody>
      </p:sp>
    </p:spTree>
    <p:extLst>
      <p:ext uri="{BB962C8B-B14F-4D97-AF65-F5344CB8AC3E}">
        <p14:creationId xmlns:p14="http://schemas.microsoft.com/office/powerpoint/2010/main" val="1020571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are going to have a heterogeneous application running on it and that means that we are going to keep using the GPU, but also CPU threads that run on a CPU in a way that serial or modestly parallel sections of the code, or the application will keep running, or continue running on the CPU while massively parallel sections of code will run on the GPU and will run using blocks of threads. we will have some serial code or modestly parallel code running on the CPU, then at some point, we will reach a parallel section where we can operate on multiple data elements at the same time, and we will launch the GPU function the function that runs on the GPU called parallel kernel or simply kernel. we define the number of threads that we are going to use on the GPU. and we cluster group these threads into blocks in a similar way when one kernel terminates the controller returns to the CPU. some more serial code is executed on the CPU and at some point, a new kernel may be launched for execution on the GPU.</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28</a:t>
            </a:fld>
            <a:endParaRPr lang="en-US" altLang="en-US"/>
          </a:p>
        </p:txBody>
      </p:sp>
    </p:spTree>
    <p:extLst>
      <p:ext uri="{BB962C8B-B14F-4D97-AF65-F5344CB8AC3E}">
        <p14:creationId xmlns:p14="http://schemas.microsoft.com/office/powerpoint/2010/main" val="2861676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are going to work with the </a:t>
            </a:r>
            <a:r>
              <a:rPr lang="en-US" altLang="zh-CN" dirty="0" err="1"/>
              <a:t>cuda</a:t>
            </a:r>
            <a:r>
              <a:rPr lang="en-US" altLang="zh-CN" dirty="0"/>
              <a:t> framework mostly. this is just a vector addition and you would implement it using c code on a CPU and implement it using </a:t>
            </a:r>
            <a:r>
              <a:rPr lang="en-US" altLang="zh-CN" dirty="0" err="1"/>
              <a:t>cuda</a:t>
            </a:r>
            <a:r>
              <a:rPr lang="en-US" altLang="zh-CN" dirty="0"/>
              <a:t> code notice that we call global the kernel function that executes on the GPU. in this kernel we see that it's essentially memory access and addition and finally a store in the output array. we see the key difference between </a:t>
            </a:r>
            <a:r>
              <a:rPr lang="en-US" altLang="zh-CN" dirty="0" err="1"/>
              <a:t>cuda</a:t>
            </a:r>
            <a:r>
              <a:rPr lang="en-US" altLang="zh-CN" dirty="0"/>
              <a:t> code and the CPU code. in the CPU code, we are simply using an index </a:t>
            </a:r>
            <a:r>
              <a:rPr lang="en-US" altLang="zh-CN" dirty="0" err="1"/>
              <a:t>i</a:t>
            </a:r>
            <a:r>
              <a:rPr lang="en-US" altLang="zh-CN" dirty="0"/>
              <a:t>. while in the GPU we are using a thread index after an index that identifies each of the different threads that we are using in our program and based on this thread index we access different elements in memory and operate on them.</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29</a:t>
            </a:fld>
            <a:endParaRPr lang="en-US" altLang="en-US"/>
          </a:p>
        </p:txBody>
      </p:sp>
    </p:spTree>
    <p:extLst>
      <p:ext uri="{BB962C8B-B14F-4D97-AF65-F5344CB8AC3E}">
        <p14:creationId xmlns:p14="http://schemas.microsoft.com/office/powerpoint/2010/main" val="134877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mike </a:t>
            </a:r>
            <a:r>
              <a:rPr lang="en-US" altLang="zh-CN" dirty="0" err="1"/>
              <a:t>flynn's</a:t>
            </a:r>
            <a:r>
              <a:rPr lang="en-US" altLang="zh-CN" dirty="0"/>
              <a:t> taxonomy of computers divides computers into four categories, the first being single instruction single data which is similar to a sequential processor where one instruction operates on one data element at a time. The second is single instruction multiple data, where one instruction operates on all multiple data elements at the same time, such as array processors and vector processors, the most popular type of processor today being the GPU. the third type is multiple instructions operating on a single data element. The last is mainly multiple instructions operating on multiple data elements.</a:t>
            </a:r>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3</a:t>
            </a:fld>
            <a:endParaRPr lang="en-US" altLang="en-US"/>
          </a:p>
        </p:txBody>
      </p:sp>
    </p:spTree>
    <p:extLst>
      <p:ext uri="{BB962C8B-B14F-4D97-AF65-F5344CB8AC3E}">
        <p14:creationId xmlns:p14="http://schemas.microsoft.com/office/powerpoint/2010/main" val="3872890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37236D5F-4277-1846-88E4-0D41BF1C23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5FD72C-A1C7-F142-98A3-92E946BF3B28}"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99330" name="Rectangle 2">
            <a:extLst>
              <a:ext uri="{FF2B5EF4-FFF2-40B4-BE49-F238E27FC236}">
                <a16:creationId xmlns:a16="http://schemas.microsoft.com/office/drawing/2014/main" id="{35BEA910-9F48-6E44-BED8-379C0783B1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a:extLst>
              <a:ext uri="{FF2B5EF4-FFF2-40B4-BE49-F238E27FC236}">
                <a16:creationId xmlns:a16="http://schemas.microsoft.com/office/drawing/2014/main" id="{AFE341F9-427E-694F-AF55-AA1D4AA4CF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latin typeface="Arial" panose="020B0604020202020204" pitchFamily="34" charset="0"/>
                <a:ea typeface="ＭＳ Ｐゴシック" panose="020B0600070205080204" pitchFamily="34" charset="-128"/>
              </a:rPr>
              <a:t>The idea we now find in most </a:t>
            </a:r>
            <a:r>
              <a:rPr lang="en-US" altLang="en-US" dirty="0" err="1">
                <a:latin typeface="Arial" panose="020B0604020202020204" pitchFamily="34" charset="0"/>
                <a:ea typeface="ＭＳ Ｐゴシック" panose="020B0600070205080204" pitchFamily="34" charset="-128"/>
              </a:rPr>
              <a:t>cpu's</a:t>
            </a:r>
            <a:r>
              <a:rPr lang="en-US" altLang="en-US" dirty="0">
                <a:latin typeface="Arial" panose="020B0604020202020204" pitchFamily="34" charset="0"/>
                <a:ea typeface="ＭＳ Ｐゴシック" panose="020B0600070205080204" pitchFamily="34" charset="-128"/>
              </a:rPr>
              <a:t> is to have only one instruction operating on multiple pieces of data at a time, which for some applications such as graphics or image processing. We usually perform the same operation on all the pixels of an image, and we can operate on more than one of these pixels at the same time, which makes it more efficient and faster. The idea is to perform short arithmetic operations also known as packed arithmetic using several of these short arithmetic operations and using the existing alleles, for example, we can add four eight-bit numbers but we need to modify or eliminate carries between eight-bit values and the carry between bit seven and bit eight and between bit 15 and 16-bit, and we will obtain in the same operation four additions.</a:t>
            </a:r>
            <a:endParaRPr lang="de-DE" altLang="en-US" dirty="0">
              <a:latin typeface="Arial" panose="020B0604020202020204" pitchFamily="34" charset="0"/>
              <a:ea typeface="ＭＳ Ｐゴシック" panose="020B0600070205080204" pitchFamily="34" charset="-128"/>
            </a:endParaRPr>
          </a:p>
        </p:txBody>
      </p:sp>
      <p:sp>
        <p:nvSpPr>
          <p:cNvPr id="2" name="Header Placeholder 1">
            <a:extLst>
              <a:ext uri="{FF2B5EF4-FFF2-40B4-BE49-F238E27FC236}">
                <a16:creationId xmlns:a16="http://schemas.microsoft.com/office/drawing/2014/main" id="{B6BE0933-F276-4527-2F08-C0C7E711EDDD}"/>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2008732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idea is to operate on multimedia graphics workloads in a way that we can take advantage of the existing values by operating on multiple data elements at the same time, and multiple data elements might be eight bytes or four 16-bit words, or two 32-bit double words or one 64-bit quad world </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5</a:t>
            </a:fld>
            <a:endParaRPr lang="en-US" altLang="en-US"/>
          </a:p>
        </p:txBody>
      </p:sp>
    </p:spTree>
    <p:extLst>
      <p:ext uri="{BB962C8B-B14F-4D97-AF65-F5344CB8AC3E}">
        <p14:creationId xmlns:p14="http://schemas.microsoft.com/office/powerpoint/2010/main" val="278177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type of computation that we can have in heterogeneous systems. it's more and more frequent that we have seen not only the extensions but also many more complex heterogeneous devices in the same system in the same package or even in the same chip, and these devices can be CPU cores with their cache hierarchy they can be GPU cores or they can be reconfigurable fabric like FPGAs or also other types of accelerators. For example, all these processors all these devices have access to some external memory typically dram through a DRAM controller, and they also can also share data using the shared levels of cache in some cases, we also find coherent interconnects to make sure that all these processors here always access updated values of the variables we are going to introduce these coherent also interconnects.</a:t>
            </a:r>
            <a:endParaRPr lang="zh-CN" altLang="en-US" dirty="0"/>
          </a:p>
        </p:txBody>
      </p:sp>
      <p:sp>
        <p:nvSpPr>
          <p:cNvPr id="4" name="页眉占位符 3"/>
          <p:cNvSpPr>
            <a:spLocks noGrp="1"/>
          </p:cNvSpPr>
          <p:nvPr>
            <p:ph type="hdr" sz="quarter"/>
          </p:nvPr>
        </p:nvSpPr>
        <p:spPr/>
        <p:txBody>
          <a:bodyPr/>
          <a:lstStyle/>
          <a:p>
            <a:pPr>
              <a:defRPr/>
            </a:pPr>
            <a:r>
              <a:rPr lang="en-US"/>
              <a:t>UC Davis</a:t>
            </a:r>
          </a:p>
        </p:txBody>
      </p:sp>
      <p:sp>
        <p:nvSpPr>
          <p:cNvPr id="5" name="灯片编号占位符 4"/>
          <p:cNvSpPr>
            <a:spLocks noGrp="1"/>
          </p:cNvSpPr>
          <p:nvPr>
            <p:ph type="sldNum" sz="quarter" idx="5"/>
          </p:nvPr>
        </p:nvSpPr>
        <p:spPr/>
        <p:txBody>
          <a:bodyPr/>
          <a:lstStyle/>
          <a:p>
            <a:pPr>
              <a:defRPr/>
            </a:pPr>
            <a:fld id="{87973AD7-D932-2641-9FAC-D90A34A34A63}" type="slidenum">
              <a:rPr lang="en-US" altLang="en-US" smtClean="0"/>
              <a:pPr>
                <a:defRPr/>
              </a:pPr>
              <a:t>6</a:t>
            </a:fld>
            <a:endParaRPr lang="en-US" altLang="en-US"/>
          </a:p>
        </p:txBody>
      </p:sp>
    </p:spTree>
    <p:extLst>
      <p:ext uri="{BB962C8B-B14F-4D97-AF65-F5344CB8AC3E}">
        <p14:creationId xmlns:p14="http://schemas.microsoft.com/office/powerpoint/2010/main" val="1540692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be introduced to the need for their unity income and current computing systems in order to achieve high performance and energy efficiency. you will get familiar with some of the different routines and devices that are available in computing systems. you will learn workload distribution and parallelization and strategies that leverage heterogeneous systems and you will work hands-on analyzing workloads programming heterogeneous architectures proposing scheduling and loading mechanisms etc. </a:t>
            </a:r>
          </a:p>
        </p:txBody>
      </p:sp>
      <p:sp>
        <p:nvSpPr>
          <p:cNvPr id="4" name="Slide Number Placeholder 3"/>
          <p:cNvSpPr>
            <a:spLocks noGrp="1"/>
          </p:cNvSpPr>
          <p:nvPr>
            <p:ph type="sldNum" sz="quarter" idx="10"/>
          </p:nvPr>
        </p:nvSpPr>
        <p:spPr/>
        <p:txBody>
          <a:bodyPr/>
          <a:lstStyle/>
          <a:p>
            <a:pPr>
              <a:defRPr/>
            </a:pPr>
            <a:fld id="{87973AD7-D932-2641-9FAC-D90A34A34A63}" type="slidenum">
              <a:rPr lang="en-US" altLang="en-US" smtClean="0"/>
              <a:pPr>
                <a:defRPr/>
              </a:pPr>
              <a:t>7</a:t>
            </a:fld>
            <a:endParaRPr lang="en-US" altLang="en-US"/>
          </a:p>
        </p:txBody>
      </p:sp>
      <p:sp>
        <p:nvSpPr>
          <p:cNvPr id="5" name="Header Placeholder 4">
            <a:extLst>
              <a:ext uri="{FF2B5EF4-FFF2-40B4-BE49-F238E27FC236}">
                <a16:creationId xmlns:a16="http://schemas.microsoft.com/office/drawing/2014/main" id="{9B0CA2E4-4BD0-0B3A-824C-5E9BC00269F3}"/>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1043704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F1B71060-4BED-264E-B5AB-5D060FC9E9F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F3B43675-ED60-3540-9853-82CA7DDDCB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mn-lt"/>
                <a:ea typeface="ＭＳ Ｐゴシック" charset="0"/>
                <a:cs typeface="ＭＳ Ｐゴシック" charset="0"/>
              </a:rPr>
              <a:t>A100 fine-grained structured sparsity prunes trained weights with a 2-out-of-4 non-zero pattern, followed by a simple and universal recipe for fine-tuning the non-zero weights. The weights are compressed for a 2x reduction in data footprint and bandwidth, and the A100 Sparse Tensor Core doubles math throughput by skipping the zeros (see </a:t>
            </a:r>
            <a:r>
              <a:rPr lang="en-US" sz="1200" dirty="0"/>
              <a:t>https://developer.nvidia.com/blog/nvidia-ampere-architecture-in-depth/</a:t>
            </a:r>
            <a:r>
              <a:rPr lang="en-US" sz="1200" i="0" dirty="0">
                <a:latin typeface="Arial" panose="020B0604020202020204" pitchFamily="34" charset="0"/>
                <a:ea typeface="ＭＳ Ｐゴシック" panose="020B0600070205080204" pitchFamily="34" charset="-128"/>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0" dirty="0">
                <a:latin typeface="Arial" panose="020B0604020202020204" pitchFamily="34" charset="0"/>
                <a:ea typeface="ＭＳ Ｐゴシック" panose="020B0600070205080204" pitchFamily="34" charset="-128"/>
              </a:rPr>
              <a:t>we can see in the image one GPU core or a streaming multiprocessor or Nvidia and if you check the different blocks that compose a 100 core. you will see that it's also heterogeneous by itself. it has integer 32 units and has integer 32-bit floating point units and 64-bit floating-point units and also other specialized processing elements that are called tensor cores that are specialized for deep 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p:txBody>
      </p:sp>
      <p:sp>
        <p:nvSpPr>
          <p:cNvPr id="84995" name="Slide Number Placeholder 3">
            <a:extLst>
              <a:ext uri="{FF2B5EF4-FFF2-40B4-BE49-F238E27FC236}">
                <a16:creationId xmlns:a16="http://schemas.microsoft.com/office/drawing/2014/main" id="{DA2FEC94-CE7C-7F4D-9AEB-C4F824521B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5EA8C3D-9B74-7A43-B7E8-1232C63E8CD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 name="Header Placeholder 1">
            <a:extLst>
              <a:ext uri="{FF2B5EF4-FFF2-40B4-BE49-F238E27FC236}">
                <a16:creationId xmlns:a16="http://schemas.microsoft.com/office/drawing/2014/main" id="{0AAABAEE-0824-09D3-9AEB-E8A397A54FEA}"/>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1517811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deep learning, we have seen appear many new devices and accelerators due to the importance of machine learning and artificial intelligence. a good example is this </a:t>
            </a:r>
            <a:r>
              <a:rPr lang="en-US" dirty="0" err="1"/>
              <a:t>Cerebras</a:t>
            </a:r>
            <a:r>
              <a:rPr lang="en-US" dirty="0"/>
              <a:t> wafer scale engine from 2019 which is the largest ml accelerator chip, actually is not even achieved an entire wafer composed of multiple tiles with memory and processing elements to be super fast and super energy efficient for machine learning workloads, and more recently in 2021 servers released the new version of the wafer scale engine 2. </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7973AD7-D932-2641-9FAC-D90A34A34A63}" type="slidenum">
              <a:rPr kumimoji="0" lang="en-US" altLang="en-US" sz="1200" b="0" i="0" u="none" strike="noStrike" kern="1200" cap="none" spc="0" normalizeH="0" baseline="0" noProof="0" smtClean="0">
                <a:ln>
                  <a:noFill/>
                </a:ln>
                <a:solidFill>
                  <a:prstClr val="black"/>
                </a:solidFill>
                <a:effectLst/>
                <a:uLnTx/>
                <a:uFillTx/>
                <a:latin typeface="Calibri" charset="0"/>
                <a:ea typeface="ＭＳ Ｐゴシック"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Arial" panose="020B0604020202020204" pitchFamily="34" charset="0"/>
            </a:endParaRPr>
          </a:p>
        </p:txBody>
      </p:sp>
      <p:sp>
        <p:nvSpPr>
          <p:cNvPr id="5" name="Header Placeholder 4">
            <a:extLst>
              <a:ext uri="{FF2B5EF4-FFF2-40B4-BE49-F238E27FC236}">
                <a16:creationId xmlns:a16="http://schemas.microsoft.com/office/drawing/2014/main" id="{AC8F9C06-ED16-7810-4B14-9BEA2B838A5A}"/>
              </a:ext>
            </a:extLst>
          </p:cNvPr>
          <p:cNvSpPr>
            <a:spLocks noGrp="1"/>
          </p:cNvSpPr>
          <p:nvPr>
            <p:ph type="hdr" sz="quarter"/>
          </p:nvPr>
        </p:nvSpPr>
        <p:spPr/>
        <p:txBody>
          <a:bodyPr/>
          <a:lstStyle/>
          <a:p>
            <a:pPr>
              <a:defRPr/>
            </a:pPr>
            <a:r>
              <a:rPr lang="en-US"/>
              <a:t>UC Davis</a:t>
            </a:r>
          </a:p>
        </p:txBody>
      </p:sp>
    </p:spTree>
    <p:extLst>
      <p:ext uri="{BB962C8B-B14F-4D97-AF65-F5344CB8AC3E}">
        <p14:creationId xmlns:p14="http://schemas.microsoft.com/office/powerpoint/2010/main" val="2582939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a:extLst>
              <a:ext uri="{FF2B5EF4-FFF2-40B4-BE49-F238E27FC236}">
                <a16:creationId xmlns:a16="http://schemas.microsoft.com/office/drawing/2014/main" id="{F49D761E-079B-3A43-A0C1-56738B900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a:extLst>
              <a:ext uri="{FF2B5EF4-FFF2-40B4-BE49-F238E27FC236}">
                <a16:creationId xmlns:a16="http://schemas.microsoft.com/office/drawing/2014/main" id="{528C7A81-0A0B-D244-889C-5A3877A984FE}"/>
              </a:ext>
            </a:extLst>
          </p:cNvPr>
          <p:cNvSpPr>
            <a:spLocks noGrp="1" noChangeArrowheads="1"/>
          </p:cNvSpPr>
          <p:nvPr>
            <p:ph type="ftr" sz="quarter" idx="10"/>
          </p:nvPr>
        </p:nvSpPr>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CE461A3A-19C1-6742-B33C-E82599843E3D}"/>
              </a:ext>
            </a:extLst>
          </p:cNvPr>
          <p:cNvSpPr>
            <a:spLocks noGrp="1" noChangeArrowheads="1"/>
          </p:cNvSpPr>
          <p:nvPr>
            <p:ph type="sldNum" sz="quarter" idx="11"/>
          </p:nvPr>
        </p:nvSpPr>
        <p:spPr/>
        <p:txBody>
          <a:bodyPr/>
          <a:lstStyle>
            <a:lvl1pPr>
              <a:defRPr/>
            </a:lvl1pPr>
          </a:lstStyle>
          <a:p>
            <a:pPr>
              <a:defRPr/>
            </a:pPr>
            <a:fld id="{6C2802AA-8BB7-3742-A18E-53EE2E571A27}" type="slidenum">
              <a:rPr lang="en-US" altLang="en-US"/>
              <a:pPr>
                <a:defRPr/>
              </a:pPr>
              <a:t>‹#›</a:t>
            </a:fld>
            <a:endParaRPr lang="en-US" altLang="en-US"/>
          </a:p>
        </p:txBody>
      </p:sp>
    </p:spTree>
    <p:extLst>
      <p:ext uri="{BB962C8B-B14F-4D97-AF65-F5344CB8AC3E}">
        <p14:creationId xmlns:p14="http://schemas.microsoft.com/office/powerpoint/2010/main" val="266429039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A38F5F6B-4812-ED46-9852-1A1D2FDF555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AC66C216-AE14-164E-889E-205F940AC27C}"/>
              </a:ext>
            </a:extLst>
          </p:cNvPr>
          <p:cNvSpPr>
            <a:spLocks noGrp="1" noChangeArrowheads="1"/>
          </p:cNvSpPr>
          <p:nvPr>
            <p:ph type="sldNum" sz="quarter" idx="11"/>
          </p:nvPr>
        </p:nvSpPr>
        <p:spPr>
          <a:ln/>
        </p:spPr>
        <p:txBody>
          <a:bodyPr/>
          <a:lstStyle>
            <a:lvl1pPr>
              <a:defRPr/>
            </a:lvl1pPr>
          </a:lstStyle>
          <a:p>
            <a:pPr>
              <a:defRPr/>
            </a:pPr>
            <a:fld id="{49FDF842-8045-BE40-A628-838F16121CBF}" type="slidenum">
              <a:rPr lang="en-US" altLang="en-US"/>
              <a:pPr>
                <a:defRPr/>
              </a:pPr>
              <a:t>‹#›</a:t>
            </a:fld>
            <a:endParaRPr lang="en-US" altLang="en-US"/>
          </a:p>
        </p:txBody>
      </p:sp>
    </p:spTree>
    <p:extLst>
      <p:ext uri="{BB962C8B-B14F-4D97-AF65-F5344CB8AC3E}">
        <p14:creationId xmlns:p14="http://schemas.microsoft.com/office/powerpoint/2010/main" val="3521204730"/>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68201967"/>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49246064"/>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5121040"/>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3241621"/>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42285756"/>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9461053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70647661"/>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18318931"/>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86029831"/>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180932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F5178386-4527-D04C-A145-D5B3D2603FFF}"/>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7F9D8ABF-6230-094A-9EDE-56A9D686A9E5}"/>
              </a:ext>
            </a:extLst>
          </p:cNvPr>
          <p:cNvSpPr>
            <a:spLocks noGrp="1" noChangeArrowheads="1"/>
          </p:cNvSpPr>
          <p:nvPr>
            <p:ph type="sldNum" sz="quarter" idx="11"/>
          </p:nvPr>
        </p:nvSpPr>
        <p:spPr>
          <a:ln/>
        </p:spPr>
        <p:txBody>
          <a:bodyPr/>
          <a:lstStyle>
            <a:lvl1pPr>
              <a:defRPr/>
            </a:lvl1pPr>
          </a:lstStyle>
          <a:p>
            <a:pPr>
              <a:defRPr/>
            </a:pPr>
            <a:fld id="{FA8E305C-B8FF-454A-9CA8-EE0240EF5440}" type="slidenum">
              <a:rPr lang="en-US" altLang="en-US"/>
              <a:pPr>
                <a:defRPr/>
              </a:pPr>
              <a:t>‹#›</a:t>
            </a:fld>
            <a:endParaRPr lang="en-US" altLang="en-US"/>
          </a:p>
        </p:txBody>
      </p:sp>
    </p:spTree>
    <p:extLst>
      <p:ext uri="{BB962C8B-B14F-4D97-AF65-F5344CB8AC3E}">
        <p14:creationId xmlns:p14="http://schemas.microsoft.com/office/powerpoint/2010/main" val="1565980287"/>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37964418"/>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69162736"/>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3885878"/>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06410180"/>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24044154"/>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16791403"/>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912689856"/>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027662061"/>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540285920"/>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59632346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a:extLst>
              <a:ext uri="{FF2B5EF4-FFF2-40B4-BE49-F238E27FC236}">
                <a16:creationId xmlns:a16="http://schemas.microsoft.com/office/drawing/2014/main" id="{BF6D0A8C-43A2-0846-A293-684F4F413475}"/>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B7CB41D5-9472-8642-97A1-14D9CEAC7E9F}"/>
              </a:ext>
            </a:extLst>
          </p:cNvPr>
          <p:cNvSpPr>
            <a:spLocks noGrp="1" noChangeArrowheads="1"/>
          </p:cNvSpPr>
          <p:nvPr>
            <p:ph type="sldNum" sz="quarter" idx="11"/>
          </p:nvPr>
        </p:nvSpPr>
        <p:spPr>
          <a:ln/>
        </p:spPr>
        <p:txBody>
          <a:bodyPr/>
          <a:lstStyle>
            <a:lvl1pPr>
              <a:defRPr/>
            </a:lvl1pPr>
          </a:lstStyle>
          <a:p>
            <a:pPr>
              <a:defRPr/>
            </a:pPr>
            <a:fld id="{E407CB61-AAE3-8045-AE06-1A684E2F2FCF}" type="slidenum">
              <a:rPr lang="en-US" altLang="en-US"/>
              <a:pPr>
                <a:defRPr/>
              </a:pPr>
              <a:t>‹#›</a:t>
            </a:fld>
            <a:endParaRPr lang="en-US" altLang="en-US"/>
          </a:p>
        </p:txBody>
      </p:sp>
    </p:spTree>
    <p:extLst>
      <p:ext uri="{BB962C8B-B14F-4D97-AF65-F5344CB8AC3E}">
        <p14:creationId xmlns:p14="http://schemas.microsoft.com/office/powerpoint/2010/main" val="4245653447"/>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896977068"/>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08959907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02169297"/>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155465364"/>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355184504"/>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530323237"/>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4602273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9D4990C3-AFD6-714F-9B03-BC4195478FF4}"/>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5E7FB765-34D1-DF41-8747-11911A693F16}"/>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B4B110D5-34A8-9B4C-BDB5-1EB7B2FE1E4C}"/>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3BBE6A7F-C792-7D49-BE9F-D64860B6D1BB}"/>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solidFill>
                  <a:srgbClr val="000000"/>
                </a:solidFill>
                <a:latin typeface="Garamond" pitchFamily="18" charset="0"/>
                <a:ea typeface="+mn-ea"/>
              </a:defRPr>
            </a:lvl1pPr>
          </a:lstStyle>
          <a:p>
            <a:pPr>
              <a:defRPr/>
            </a:pPr>
            <a:endParaRPr lang="en-US" altLang="en-US"/>
          </a:p>
        </p:txBody>
      </p:sp>
      <p:sp>
        <p:nvSpPr>
          <p:cNvPr id="8" name="Rectangle 5">
            <a:extLst>
              <a:ext uri="{FF2B5EF4-FFF2-40B4-BE49-F238E27FC236}">
                <a16:creationId xmlns:a16="http://schemas.microsoft.com/office/drawing/2014/main" id="{6E2D44EE-9CAA-254F-8FE6-8F96AE6ECC7E}"/>
              </a:ext>
            </a:extLst>
          </p:cNvPr>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a:extLst>
              <a:ext uri="{FF2B5EF4-FFF2-40B4-BE49-F238E27FC236}">
                <a16:creationId xmlns:a16="http://schemas.microsoft.com/office/drawing/2014/main" id="{B6FACBA1-D57B-B34E-ACFE-02435ADE91AC}"/>
              </a:ext>
            </a:extLst>
          </p:cNvPr>
          <p:cNvSpPr>
            <a:spLocks noGrp="1" noChangeArrowheads="1"/>
          </p:cNvSpPr>
          <p:nvPr>
            <p:ph type="sldNum" sz="quarter" idx="12"/>
          </p:nvPr>
        </p:nvSpPr>
        <p:spPr/>
        <p:txBody>
          <a:bodyPr/>
          <a:lstStyle>
            <a:lvl1pPr>
              <a:defRPr sz="1200"/>
            </a:lvl1pPr>
          </a:lstStyle>
          <a:p>
            <a:pPr>
              <a:defRPr/>
            </a:pPr>
            <a:fld id="{FC0F87B4-4192-F646-81F8-2C0C7A260D4A}" type="slidenum">
              <a:rPr lang="en-US" altLang="en-US"/>
              <a:pPr>
                <a:defRPr/>
              </a:pPr>
              <a:t>‹#›</a:t>
            </a:fld>
            <a:endParaRPr lang="en-US" altLang="en-US"/>
          </a:p>
        </p:txBody>
      </p:sp>
    </p:spTree>
    <p:extLst>
      <p:ext uri="{BB962C8B-B14F-4D97-AF65-F5344CB8AC3E}">
        <p14:creationId xmlns:p14="http://schemas.microsoft.com/office/powerpoint/2010/main" val="177920136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E2D45177-2B41-9444-90E4-C2791D94B0D1}"/>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E10195A5-F3C2-4344-8977-0F2E9531C2BE}"/>
              </a:ext>
            </a:extLst>
          </p:cNvPr>
          <p:cNvSpPr>
            <a:spLocks noGrp="1" noChangeArrowheads="1"/>
          </p:cNvSpPr>
          <p:nvPr>
            <p:ph type="sldNum" sz="quarter" idx="11"/>
          </p:nvPr>
        </p:nvSpPr>
        <p:spPr/>
        <p:txBody>
          <a:bodyPr/>
          <a:lstStyle>
            <a:lvl1pPr>
              <a:defRPr/>
            </a:lvl1pPr>
          </a:lstStyle>
          <a:p>
            <a:pPr>
              <a:defRPr/>
            </a:pPr>
            <a:fld id="{1DC6311B-B26C-1843-8F22-1D34BAB78CFD}" type="slidenum">
              <a:rPr lang="en-US" altLang="en-US"/>
              <a:pPr>
                <a:defRPr/>
              </a:pPr>
              <a:t>‹#›</a:t>
            </a:fld>
            <a:endParaRPr lang="en-US" altLang="en-US"/>
          </a:p>
        </p:txBody>
      </p:sp>
    </p:spTree>
    <p:extLst>
      <p:ext uri="{BB962C8B-B14F-4D97-AF65-F5344CB8AC3E}">
        <p14:creationId xmlns:p14="http://schemas.microsoft.com/office/powerpoint/2010/main" val="221173308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B34E7E05-FA4E-BD44-9157-DED716661F55}"/>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7401F7CF-5DCE-214C-9FA5-2C32D5D021D4}"/>
              </a:ext>
            </a:extLst>
          </p:cNvPr>
          <p:cNvSpPr>
            <a:spLocks noGrp="1" noChangeArrowheads="1"/>
          </p:cNvSpPr>
          <p:nvPr>
            <p:ph type="sldNum" sz="quarter" idx="11"/>
          </p:nvPr>
        </p:nvSpPr>
        <p:spPr/>
        <p:txBody>
          <a:bodyPr/>
          <a:lstStyle>
            <a:lvl1pPr>
              <a:defRPr/>
            </a:lvl1pPr>
          </a:lstStyle>
          <a:p>
            <a:pPr>
              <a:defRPr/>
            </a:pPr>
            <a:fld id="{129BB808-EEB4-FC44-8F4F-57765C46179B}" type="slidenum">
              <a:rPr lang="en-US" altLang="en-US"/>
              <a:pPr>
                <a:defRPr/>
              </a:pPr>
              <a:t>‹#›</a:t>
            </a:fld>
            <a:endParaRPr lang="en-US" altLang="en-US"/>
          </a:p>
        </p:txBody>
      </p:sp>
    </p:spTree>
    <p:extLst>
      <p:ext uri="{BB962C8B-B14F-4D97-AF65-F5344CB8AC3E}">
        <p14:creationId xmlns:p14="http://schemas.microsoft.com/office/powerpoint/2010/main" val="80706714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8AB8189-9772-5A48-BB64-467914A6E3F3}"/>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01BB8798-0F73-F747-A8B5-AF2F7E5E597B}"/>
              </a:ext>
            </a:extLst>
          </p:cNvPr>
          <p:cNvSpPr>
            <a:spLocks noGrp="1" noChangeArrowheads="1"/>
          </p:cNvSpPr>
          <p:nvPr>
            <p:ph type="sldNum" sz="quarter" idx="11"/>
          </p:nvPr>
        </p:nvSpPr>
        <p:spPr/>
        <p:txBody>
          <a:bodyPr/>
          <a:lstStyle>
            <a:lvl1pPr>
              <a:defRPr/>
            </a:lvl1pPr>
          </a:lstStyle>
          <a:p>
            <a:pPr>
              <a:defRPr/>
            </a:pPr>
            <a:fld id="{D2AF28AE-7D1E-BE4E-86DC-06E8116516B3}" type="slidenum">
              <a:rPr lang="en-US" altLang="en-US"/>
              <a:pPr>
                <a:defRPr/>
              </a:pPr>
              <a:t>‹#›</a:t>
            </a:fld>
            <a:endParaRPr lang="en-US" altLang="en-US"/>
          </a:p>
        </p:txBody>
      </p:sp>
    </p:spTree>
    <p:extLst>
      <p:ext uri="{BB962C8B-B14F-4D97-AF65-F5344CB8AC3E}">
        <p14:creationId xmlns:p14="http://schemas.microsoft.com/office/powerpoint/2010/main" val="33957537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A276BE32-1F40-2F4E-B395-BF76BF71EDB6}"/>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a:extLst>
              <a:ext uri="{FF2B5EF4-FFF2-40B4-BE49-F238E27FC236}">
                <a16:creationId xmlns:a16="http://schemas.microsoft.com/office/drawing/2014/main" id="{A64503EE-C424-EF40-B233-E3ABF2AFC1C9}"/>
              </a:ext>
            </a:extLst>
          </p:cNvPr>
          <p:cNvSpPr>
            <a:spLocks noGrp="1" noChangeArrowheads="1"/>
          </p:cNvSpPr>
          <p:nvPr>
            <p:ph type="sldNum" sz="quarter" idx="11"/>
          </p:nvPr>
        </p:nvSpPr>
        <p:spPr/>
        <p:txBody>
          <a:bodyPr/>
          <a:lstStyle>
            <a:lvl1pPr>
              <a:defRPr/>
            </a:lvl1pPr>
          </a:lstStyle>
          <a:p>
            <a:pPr>
              <a:defRPr/>
            </a:pPr>
            <a:fld id="{C1A35D18-7AB3-D940-8828-F8281319B3A9}" type="slidenum">
              <a:rPr lang="en-US" altLang="en-US"/>
              <a:pPr>
                <a:defRPr/>
              </a:pPr>
              <a:t>‹#›</a:t>
            </a:fld>
            <a:endParaRPr lang="en-US" altLang="en-US"/>
          </a:p>
        </p:txBody>
      </p:sp>
    </p:spTree>
    <p:extLst>
      <p:ext uri="{BB962C8B-B14F-4D97-AF65-F5344CB8AC3E}">
        <p14:creationId xmlns:p14="http://schemas.microsoft.com/office/powerpoint/2010/main" val="355078123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C59078F4-87DD-E64E-ABEA-71B20813ACCD}"/>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a:extLst>
              <a:ext uri="{FF2B5EF4-FFF2-40B4-BE49-F238E27FC236}">
                <a16:creationId xmlns:a16="http://schemas.microsoft.com/office/drawing/2014/main" id="{7288BEBE-33A5-7D45-B41C-69AB0A7B66BA}"/>
              </a:ext>
            </a:extLst>
          </p:cNvPr>
          <p:cNvSpPr>
            <a:spLocks noGrp="1" noChangeArrowheads="1"/>
          </p:cNvSpPr>
          <p:nvPr>
            <p:ph type="sldNum" sz="quarter" idx="11"/>
          </p:nvPr>
        </p:nvSpPr>
        <p:spPr/>
        <p:txBody>
          <a:bodyPr/>
          <a:lstStyle>
            <a:lvl1pPr>
              <a:defRPr/>
            </a:lvl1pPr>
          </a:lstStyle>
          <a:p>
            <a:pPr>
              <a:defRPr/>
            </a:pPr>
            <a:fld id="{EC1FF28B-D01D-C149-B550-EA6BEA78AD5E}" type="slidenum">
              <a:rPr lang="en-US" altLang="en-US"/>
              <a:pPr>
                <a:defRPr/>
              </a:pPr>
              <a:t>‹#›</a:t>
            </a:fld>
            <a:endParaRPr lang="en-US" altLang="en-US"/>
          </a:p>
        </p:txBody>
      </p:sp>
    </p:spTree>
    <p:extLst>
      <p:ext uri="{BB962C8B-B14F-4D97-AF65-F5344CB8AC3E}">
        <p14:creationId xmlns:p14="http://schemas.microsoft.com/office/powerpoint/2010/main" val="274717059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F0A5223D-518D-EE43-8DC6-24C43958C58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a:extLst>
              <a:ext uri="{FF2B5EF4-FFF2-40B4-BE49-F238E27FC236}">
                <a16:creationId xmlns:a16="http://schemas.microsoft.com/office/drawing/2014/main" id="{F9742B4B-02A6-B24E-9663-9E2F1432A55B}"/>
              </a:ext>
            </a:extLst>
          </p:cNvPr>
          <p:cNvSpPr>
            <a:spLocks noGrp="1" noChangeArrowheads="1"/>
          </p:cNvSpPr>
          <p:nvPr>
            <p:ph type="sldNum" sz="quarter" idx="11"/>
          </p:nvPr>
        </p:nvSpPr>
        <p:spPr/>
        <p:txBody>
          <a:bodyPr/>
          <a:lstStyle>
            <a:lvl1pPr>
              <a:defRPr/>
            </a:lvl1pPr>
          </a:lstStyle>
          <a:p>
            <a:pPr>
              <a:defRPr/>
            </a:pPr>
            <a:fld id="{3CD161BF-1539-0F4D-A952-AF1C6953847E}" type="slidenum">
              <a:rPr lang="en-US" altLang="en-US"/>
              <a:pPr>
                <a:defRPr/>
              </a:pPr>
              <a:t>‹#›</a:t>
            </a:fld>
            <a:endParaRPr lang="en-US" altLang="en-US"/>
          </a:p>
        </p:txBody>
      </p:sp>
    </p:spTree>
    <p:extLst>
      <p:ext uri="{BB962C8B-B14F-4D97-AF65-F5344CB8AC3E}">
        <p14:creationId xmlns:p14="http://schemas.microsoft.com/office/powerpoint/2010/main" val="5539576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E620C32-CEC5-7E4C-AD46-21272E5C1BC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20B0AD9D-0CD8-6542-9483-38DC6A45F94B}"/>
              </a:ext>
            </a:extLst>
          </p:cNvPr>
          <p:cNvSpPr>
            <a:spLocks noGrp="1" noChangeArrowheads="1"/>
          </p:cNvSpPr>
          <p:nvPr>
            <p:ph type="sldNum" sz="quarter" idx="11"/>
          </p:nvPr>
        </p:nvSpPr>
        <p:spPr>
          <a:ln/>
        </p:spPr>
        <p:txBody>
          <a:bodyPr/>
          <a:lstStyle>
            <a:lvl1pPr>
              <a:defRPr/>
            </a:lvl1pPr>
          </a:lstStyle>
          <a:p>
            <a:pPr>
              <a:defRPr/>
            </a:pPr>
            <a:fld id="{05C1CF28-5D0E-E44A-89D4-BF041E9AC6B5}" type="slidenum">
              <a:rPr lang="en-US" altLang="en-US"/>
              <a:pPr>
                <a:defRPr/>
              </a:pPr>
              <a:t>‹#›</a:t>
            </a:fld>
            <a:endParaRPr lang="en-US" altLang="en-US"/>
          </a:p>
        </p:txBody>
      </p:sp>
    </p:spTree>
    <p:extLst>
      <p:ext uri="{BB962C8B-B14F-4D97-AF65-F5344CB8AC3E}">
        <p14:creationId xmlns:p14="http://schemas.microsoft.com/office/powerpoint/2010/main" val="250251883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8680F4A4-9DBD-6148-8085-1E7FA6B07E70}"/>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59D569E9-7671-8845-9950-BD96A9275801}"/>
              </a:ext>
            </a:extLst>
          </p:cNvPr>
          <p:cNvSpPr>
            <a:spLocks noGrp="1" noChangeArrowheads="1"/>
          </p:cNvSpPr>
          <p:nvPr>
            <p:ph type="sldNum" sz="quarter" idx="11"/>
          </p:nvPr>
        </p:nvSpPr>
        <p:spPr/>
        <p:txBody>
          <a:bodyPr/>
          <a:lstStyle>
            <a:lvl1pPr>
              <a:defRPr/>
            </a:lvl1pPr>
          </a:lstStyle>
          <a:p>
            <a:pPr>
              <a:defRPr/>
            </a:pPr>
            <a:fld id="{F1AA8015-CC4B-4A4B-AE94-736E9EFB2E4B}" type="slidenum">
              <a:rPr lang="en-US" altLang="en-US"/>
              <a:pPr>
                <a:defRPr/>
              </a:pPr>
              <a:t>‹#›</a:t>
            </a:fld>
            <a:endParaRPr lang="en-US" altLang="en-US"/>
          </a:p>
        </p:txBody>
      </p:sp>
    </p:spTree>
    <p:extLst>
      <p:ext uri="{BB962C8B-B14F-4D97-AF65-F5344CB8AC3E}">
        <p14:creationId xmlns:p14="http://schemas.microsoft.com/office/powerpoint/2010/main" val="42934866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EE194FBD-CBF2-CC4C-9E7F-7238D611A1E3}"/>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A6646953-367C-254B-A75B-5F851C4818B0}"/>
              </a:ext>
            </a:extLst>
          </p:cNvPr>
          <p:cNvSpPr>
            <a:spLocks noGrp="1" noChangeArrowheads="1"/>
          </p:cNvSpPr>
          <p:nvPr>
            <p:ph type="sldNum" sz="quarter" idx="11"/>
          </p:nvPr>
        </p:nvSpPr>
        <p:spPr/>
        <p:txBody>
          <a:bodyPr/>
          <a:lstStyle>
            <a:lvl1pPr>
              <a:defRPr/>
            </a:lvl1pPr>
          </a:lstStyle>
          <a:p>
            <a:pPr>
              <a:defRPr/>
            </a:pPr>
            <a:fld id="{589EE5B3-F084-714B-A7C0-B4B44CC190C2}" type="slidenum">
              <a:rPr lang="en-US" altLang="en-US"/>
              <a:pPr>
                <a:defRPr/>
              </a:pPr>
              <a:t>‹#›</a:t>
            </a:fld>
            <a:endParaRPr lang="en-US" altLang="en-US"/>
          </a:p>
        </p:txBody>
      </p:sp>
    </p:spTree>
    <p:extLst>
      <p:ext uri="{BB962C8B-B14F-4D97-AF65-F5344CB8AC3E}">
        <p14:creationId xmlns:p14="http://schemas.microsoft.com/office/powerpoint/2010/main" val="281268582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91857EE-B184-034E-AF43-4E3BDF932960}"/>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E078EB12-998C-BB49-9975-DD36DE6E7B4B}"/>
              </a:ext>
            </a:extLst>
          </p:cNvPr>
          <p:cNvSpPr>
            <a:spLocks noGrp="1" noChangeArrowheads="1"/>
          </p:cNvSpPr>
          <p:nvPr>
            <p:ph type="sldNum" sz="quarter" idx="11"/>
          </p:nvPr>
        </p:nvSpPr>
        <p:spPr/>
        <p:txBody>
          <a:bodyPr/>
          <a:lstStyle>
            <a:lvl1pPr>
              <a:defRPr/>
            </a:lvl1pPr>
          </a:lstStyle>
          <a:p>
            <a:pPr>
              <a:defRPr/>
            </a:pPr>
            <a:fld id="{560A6312-4DA5-5F41-A5C2-D8D38D5DB263}" type="slidenum">
              <a:rPr lang="en-US" altLang="en-US"/>
              <a:pPr>
                <a:defRPr/>
              </a:pPr>
              <a:t>‹#›</a:t>
            </a:fld>
            <a:endParaRPr lang="en-US" altLang="en-US"/>
          </a:p>
        </p:txBody>
      </p:sp>
    </p:spTree>
    <p:extLst>
      <p:ext uri="{BB962C8B-B14F-4D97-AF65-F5344CB8AC3E}">
        <p14:creationId xmlns:p14="http://schemas.microsoft.com/office/powerpoint/2010/main" val="142742399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9D5B1037-11B1-C240-8627-BEB0C353C3BE}"/>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3B0B88AB-80FC-A648-BAEC-75AB5C417C96}"/>
              </a:ext>
            </a:extLst>
          </p:cNvPr>
          <p:cNvSpPr>
            <a:spLocks noGrp="1" noChangeArrowheads="1"/>
          </p:cNvSpPr>
          <p:nvPr>
            <p:ph type="sldNum" sz="quarter" idx="11"/>
          </p:nvPr>
        </p:nvSpPr>
        <p:spPr/>
        <p:txBody>
          <a:bodyPr/>
          <a:lstStyle>
            <a:lvl1pPr>
              <a:defRPr/>
            </a:lvl1pPr>
          </a:lstStyle>
          <a:p>
            <a:pPr>
              <a:defRPr/>
            </a:pPr>
            <a:fld id="{F947AF12-3046-494D-922E-3FF329FD6BDB}" type="slidenum">
              <a:rPr lang="en-US" altLang="en-US"/>
              <a:pPr>
                <a:defRPr/>
              </a:pPr>
              <a:t>‹#›</a:t>
            </a:fld>
            <a:endParaRPr lang="en-US" altLang="en-US"/>
          </a:p>
        </p:txBody>
      </p:sp>
    </p:spTree>
    <p:extLst>
      <p:ext uri="{BB962C8B-B14F-4D97-AF65-F5344CB8AC3E}">
        <p14:creationId xmlns:p14="http://schemas.microsoft.com/office/powerpoint/2010/main" val="428786361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AB1779-B1F7-0E41-B706-7B363575992C}"/>
              </a:ext>
            </a:extLst>
          </p:cNvPr>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Date Placeholder 5">
            <a:extLst>
              <a:ext uri="{FF2B5EF4-FFF2-40B4-BE49-F238E27FC236}">
                <a16:creationId xmlns:a16="http://schemas.microsoft.com/office/drawing/2014/main" id="{3BA025A2-4B27-0448-A0E8-F26FB24D203F}"/>
              </a:ext>
            </a:extLst>
          </p:cNvPr>
          <p:cNvSpPr>
            <a:spLocks noGrp="1"/>
          </p:cNvSpPr>
          <p:nvPr>
            <p:ph type="dt" sz="half" idx="10"/>
          </p:nvPr>
        </p:nvSpPr>
        <p:spPr/>
        <p:txBody>
          <a:bodyPr/>
          <a:lstStyle>
            <a:lvl1pPr>
              <a:defRPr/>
            </a:lvl1pPr>
          </a:lstStyle>
          <a:p>
            <a:pPr>
              <a:defRPr/>
            </a:pPr>
            <a:fld id="{C7F9892E-F2B4-2C49-AE9A-35018767CEF9}" type="datetime1">
              <a:rPr lang="en-US" altLang="en-US"/>
              <a:pPr>
                <a:defRPr/>
              </a:pPr>
              <a:t>4/22/2023</a:t>
            </a:fld>
            <a:endParaRPr lang="en-US" altLang="en-US"/>
          </a:p>
        </p:txBody>
      </p:sp>
      <p:sp>
        <p:nvSpPr>
          <p:cNvPr id="6" name="Footer Placeholder 9">
            <a:extLst>
              <a:ext uri="{FF2B5EF4-FFF2-40B4-BE49-F238E27FC236}">
                <a16:creationId xmlns:a16="http://schemas.microsoft.com/office/drawing/2014/main" id="{6CDB1ACD-4239-5441-8DCE-52B366DC4263}"/>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10">
            <a:extLst>
              <a:ext uri="{FF2B5EF4-FFF2-40B4-BE49-F238E27FC236}">
                <a16:creationId xmlns:a16="http://schemas.microsoft.com/office/drawing/2014/main" id="{47EC090D-C02D-D044-83D0-1FFC33723053}"/>
              </a:ext>
            </a:extLst>
          </p:cNvPr>
          <p:cNvSpPr>
            <a:spLocks noGrp="1"/>
          </p:cNvSpPr>
          <p:nvPr>
            <p:ph type="sldNum" sz="quarter" idx="12"/>
          </p:nvPr>
        </p:nvSpPr>
        <p:spPr/>
        <p:txBody>
          <a:bodyPr/>
          <a:lstStyle>
            <a:lvl1pPr>
              <a:defRPr/>
            </a:lvl1pPr>
          </a:lstStyle>
          <a:p>
            <a:pPr>
              <a:defRPr/>
            </a:pPr>
            <a:fld id="{3D550D9B-087F-7C49-AFE5-F9AD5097BC1F}" type="slidenum">
              <a:rPr lang="en-US" altLang="en-US"/>
              <a:pPr>
                <a:defRPr/>
              </a:pPr>
              <a:t>‹#›</a:t>
            </a:fld>
            <a:endParaRPr lang="en-US" altLang="en-US"/>
          </a:p>
        </p:txBody>
      </p:sp>
    </p:spTree>
    <p:extLst>
      <p:ext uri="{BB962C8B-B14F-4D97-AF65-F5344CB8AC3E}">
        <p14:creationId xmlns:p14="http://schemas.microsoft.com/office/powerpoint/2010/main" val="207467771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4">
            <a:extLst>
              <a:ext uri="{FF2B5EF4-FFF2-40B4-BE49-F238E27FC236}">
                <a16:creationId xmlns:a16="http://schemas.microsoft.com/office/drawing/2014/main" id="{725BEEEA-2170-9F43-8EC9-F3136F23D4CF}"/>
              </a:ext>
            </a:extLst>
          </p:cNvPr>
          <p:cNvSpPr>
            <a:spLocks noGrp="1"/>
          </p:cNvSpPr>
          <p:nvPr>
            <p:ph type="dt" sz="half" idx="10"/>
          </p:nvPr>
        </p:nvSpPr>
        <p:spPr/>
        <p:txBody>
          <a:bodyPr/>
          <a:lstStyle>
            <a:lvl1pPr>
              <a:defRPr/>
            </a:lvl1pPr>
          </a:lstStyle>
          <a:p>
            <a:pPr>
              <a:defRPr/>
            </a:pPr>
            <a:fld id="{20CF93FF-3D34-7244-B36E-5204F826A5CD}" type="datetime1">
              <a:rPr lang="en-US" altLang="en-US"/>
              <a:pPr>
                <a:defRPr/>
              </a:pPr>
              <a:t>4/22/2023</a:t>
            </a:fld>
            <a:endParaRPr lang="en-US" altLang="en-US"/>
          </a:p>
        </p:txBody>
      </p:sp>
      <p:sp>
        <p:nvSpPr>
          <p:cNvPr id="5" name="Footer Placeholder 5">
            <a:extLst>
              <a:ext uri="{FF2B5EF4-FFF2-40B4-BE49-F238E27FC236}">
                <a16:creationId xmlns:a16="http://schemas.microsoft.com/office/drawing/2014/main" id="{A59EF40C-2A11-3B48-BFB0-16AAB49F014A}"/>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9">
            <a:extLst>
              <a:ext uri="{FF2B5EF4-FFF2-40B4-BE49-F238E27FC236}">
                <a16:creationId xmlns:a16="http://schemas.microsoft.com/office/drawing/2014/main" id="{C5DA0092-B270-AF40-B9EC-F4CF501CEB38}"/>
              </a:ext>
            </a:extLst>
          </p:cNvPr>
          <p:cNvSpPr>
            <a:spLocks noGrp="1"/>
          </p:cNvSpPr>
          <p:nvPr>
            <p:ph type="sldNum" sz="quarter" idx="12"/>
          </p:nvPr>
        </p:nvSpPr>
        <p:spPr/>
        <p:txBody>
          <a:bodyPr/>
          <a:lstStyle>
            <a:lvl1pPr>
              <a:defRPr/>
            </a:lvl1pPr>
          </a:lstStyle>
          <a:p>
            <a:pPr>
              <a:defRPr/>
            </a:pPr>
            <a:fld id="{9E1498E1-670D-D040-BAA6-886384A3ADEC}" type="slidenum">
              <a:rPr lang="en-US" altLang="en-US"/>
              <a:pPr>
                <a:defRPr/>
              </a:pPr>
              <a:t>‹#›</a:t>
            </a:fld>
            <a:endParaRPr lang="en-US" altLang="en-US"/>
          </a:p>
        </p:txBody>
      </p:sp>
    </p:spTree>
    <p:extLst>
      <p:ext uri="{BB962C8B-B14F-4D97-AF65-F5344CB8AC3E}">
        <p14:creationId xmlns:p14="http://schemas.microsoft.com/office/powerpoint/2010/main" val="2297589227"/>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4">
            <a:extLst>
              <a:ext uri="{FF2B5EF4-FFF2-40B4-BE49-F238E27FC236}">
                <a16:creationId xmlns:a16="http://schemas.microsoft.com/office/drawing/2014/main" id="{6AA4A58B-252F-624B-9360-749295F02267}"/>
              </a:ext>
            </a:extLst>
          </p:cNvPr>
          <p:cNvSpPr>
            <a:spLocks noGrp="1"/>
          </p:cNvSpPr>
          <p:nvPr>
            <p:ph type="dt" sz="half" idx="12"/>
          </p:nvPr>
        </p:nvSpPr>
        <p:spPr/>
        <p:txBody>
          <a:bodyPr/>
          <a:lstStyle>
            <a:lvl1pPr>
              <a:defRPr/>
            </a:lvl1pPr>
          </a:lstStyle>
          <a:p>
            <a:pPr>
              <a:defRPr/>
            </a:pPr>
            <a:fld id="{CC889F3E-A361-C346-85D5-979F2CC237CE}" type="datetime1">
              <a:rPr lang="en-US" altLang="en-US"/>
              <a:pPr>
                <a:defRPr/>
              </a:pPr>
              <a:t>4/22/2023</a:t>
            </a:fld>
            <a:endParaRPr lang="en-US" altLang="en-US"/>
          </a:p>
        </p:txBody>
      </p:sp>
      <p:sp>
        <p:nvSpPr>
          <p:cNvPr id="5" name="Footer Placeholder 5">
            <a:extLst>
              <a:ext uri="{FF2B5EF4-FFF2-40B4-BE49-F238E27FC236}">
                <a16:creationId xmlns:a16="http://schemas.microsoft.com/office/drawing/2014/main" id="{33EF87B2-B80E-AF49-BACB-1920B29D6D96}"/>
              </a:ext>
            </a:extLst>
          </p:cNvPr>
          <p:cNvSpPr>
            <a:spLocks noGrp="1"/>
          </p:cNvSpPr>
          <p:nvPr>
            <p:ph type="ftr" sz="quarter" idx="13"/>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6">
            <a:extLst>
              <a:ext uri="{FF2B5EF4-FFF2-40B4-BE49-F238E27FC236}">
                <a16:creationId xmlns:a16="http://schemas.microsoft.com/office/drawing/2014/main" id="{13BF056A-8374-BC42-BC30-5004950A6C7B}"/>
              </a:ext>
            </a:extLst>
          </p:cNvPr>
          <p:cNvSpPr>
            <a:spLocks noGrp="1"/>
          </p:cNvSpPr>
          <p:nvPr>
            <p:ph type="sldNum" sz="quarter" idx="14"/>
          </p:nvPr>
        </p:nvSpPr>
        <p:spPr/>
        <p:txBody>
          <a:bodyPr/>
          <a:lstStyle>
            <a:lvl1pPr>
              <a:defRPr/>
            </a:lvl1pPr>
          </a:lstStyle>
          <a:p>
            <a:pPr>
              <a:defRPr/>
            </a:pPr>
            <a:fld id="{E7A5AAE7-C243-D34C-97D6-0313C4DE4AF7}" type="slidenum">
              <a:rPr lang="en-US" altLang="en-US"/>
              <a:pPr>
                <a:defRPr/>
              </a:pPr>
              <a:t>‹#›</a:t>
            </a:fld>
            <a:endParaRPr lang="en-US" altLang="en-US"/>
          </a:p>
        </p:txBody>
      </p:sp>
    </p:spTree>
    <p:extLst>
      <p:ext uri="{BB962C8B-B14F-4D97-AF65-F5344CB8AC3E}">
        <p14:creationId xmlns:p14="http://schemas.microsoft.com/office/powerpoint/2010/main" val="19557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27F00-3FAD-DB4B-B009-BA21688A2705}"/>
              </a:ext>
            </a:extLst>
          </p:cNvPr>
          <p:cNvSpPr>
            <a:spLocks noGrp="1"/>
          </p:cNvSpPr>
          <p:nvPr>
            <p:ph type="dt" sz="half" idx="10"/>
          </p:nvPr>
        </p:nvSpPr>
        <p:spPr/>
        <p:txBody>
          <a:bodyPr/>
          <a:lstStyle>
            <a:lvl1pPr>
              <a:defRPr/>
            </a:lvl1pPr>
          </a:lstStyle>
          <a:p>
            <a:pPr>
              <a:defRPr/>
            </a:pPr>
            <a:fld id="{D3E8C979-17E9-BC44-934C-C5EDB0878512}" type="datetime1">
              <a:rPr lang="en-US" altLang="en-US"/>
              <a:pPr>
                <a:defRPr/>
              </a:pPr>
              <a:t>4/22/2023</a:t>
            </a:fld>
            <a:endParaRPr lang="en-US" altLang="en-US"/>
          </a:p>
        </p:txBody>
      </p:sp>
      <p:sp>
        <p:nvSpPr>
          <p:cNvPr id="5" name="Footer Placeholder 4">
            <a:extLst>
              <a:ext uri="{FF2B5EF4-FFF2-40B4-BE49-F238E27FC236}">
                <a16:creationId xmlns:a16="http://schemas.microsoft.com/office/drawing/2014/main" id="{7B988BD8-69A8-1D42-8EDD-534567095724}"/>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8">
            <a:extLst>
              <a:ext uri="{FF2B5EF4-FFF2-40B4-BE49-F238E27FC236}">
                <a16:creationId xmlns:a16="http://schemas.microsoft.com/office/drawing/2014/main" id="{346320DF-7E22-1744-865C-C4D45C082579}"/>
              </a:ext>
            </a:extLst>
          </p:cNvPr>
          <p:cNvSpPr>
            <a:spLocks noGrp="1"/>
          </p:cNvSpPr>
          <p:nvPr>
            <p:ph type="sldNum" sz="quarter" idx="12"/>
          </p:nvPr>
        </p:nvSpPr>
        <p:spPr/>
        <p:txBody>
          <a:bodyPr/>
          <a:lstStyle>
            <a:lvl1pPr>
              <a:defRPr/>
            </a:lvl1pPr>
          </a:lstStyle>
          <a:p>
            <a:pPr>
              <a:defRPr/>
            </a:pPr>
            <a:fld id="{B645AC11-0F23-F642-8099-14F66C1D0E74}" type="slidenum">
              <a:rPr lang="en-US" altLang="en-US"/>
              <a:pPr>
                <a:defRPr/>
              </a:pPr>
              <a:t>‹#›</a:t>
            </a:fld>
            <a:endParaRPr lang="en-US" altLang="en-US"/>
          </a:p>
        </p:txBody>
      </p:sp>
    </p:spTree>
    <p:extLst>
      <p:ext uri="{BB962C8B-B14F-4D97-AF65-F5344CB8AC3E}">
        <p14:creationId xmlns:p14="http://schemas.microsoft.com/office/powerpoint/2010/main" val="1816794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AC2D106-B44B-A649-A69D-D18A07041426}"/>
              </a:ext>
            </a:extLst>
          </p:cNvPr>
          <p:cNvSpPr>
            <a:spLocks noGrp="1"/>
          </p:cNvSpPr>
          <p:nvPr>
            <p:ph type="dt" sz="half" idx="10"/>
          </p:nvPr>
        </p:nvSpPr>
        <p:spPr/>
        <p:txBody>
          <a:bodyPr/>
          <a:lstStyle>
            <a:lvl1pPr>
              <a:defRPr/>
            </a:lvl1pPr>
          </a:lstStyle>
          <a:p>
            <a:pPr>
              <a:defRPr/>
            </a:pPr>
            <a:fld id="{2D8EEE20-C875-624B-AF0A-6E9AE1BBD7B0}" type="datetime1">
              <a:rPr lang="en-US" altLang="en-US"/>
              <a:pPr>
                <a:defRPr/>
              </a:pPr>
              <a:t>4/22/2023</a:t>
            </a:fld>
            <a:endParaRPr lang="en-US" altLang="en-US"/>
          </a:p>
        </p:txBody>
      </p:sp>
      <p:sp>
        <p:nvSpPr>
          <p:cNvPr id="6" name="Footer Placeholder 5">
            <a:extLst>
              <a:ext uri="{FF2B5EF4-FFF2-40B4-BE49-F238E27FC236}">
                <a16:creationId xmlns:a16="http://schemas.microsoft.com/office/drawing/2014/main" id="{C90991D5-BC99-9646-A299-07DB91E28426}"/>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9">
            <a:extLst>
              <a:ext uri="{FF2B5EF4-FFF2-40B4-BE49-F238E27FC236}">
                <a16:creationId xmlns:a16="http://schemas.microsoft.com/office/drawing/2014/main" id="{F16DF255-6384-3442-9D80-769A1096CBFD}"/>
              </a:ext>
            </a:extLst>
          </p:cNvPr>
          <p:cNvSpPr>
            <a:spLocks noGrp="1"/>
          </p:cNvSpPr>
          <p:nvPr>
            <p:ph type="sldNum" sz="quarter" idx="12"/>
          </p:nvPr>
        </p:nvSpPr>
        <p:spPr/>
        <p:txBody>
          <a:bodyPr/>
          <a:lstStyle>
            <a:lvl1pPr>
              <a:defRPr/>
            </a:lvl1pPr>
          </a:lstStyle>
          <a:p>
            <a:pPr>
              <a:defRPr/>
            </a:pPr>
            <a:fld id="{CB165FCA-DA27-DF47-A5E6-DFAFFE432FDF}" type="slidenum">
              <a:rPr lang="en-US" altLang="en-US"/>
              <a:pPr>
                <a:defRPr/>
              </a:pPr>
              <a:t>‹#›</a:t>
            </a:fld>
            <a:endParaRPr lang="en-US" altLang="en-US"/>
          </a:p>
        </p:txBody>
      </p:sp>
    </p:spTree>
    <p:extLst>
      <p:ext uri="{BB962C8B-B14F-4D97-AF65-F5344CB8AC3E}">
        <p14:creationId xmlns:p14="http://schemas.microsoft.com/office/powerpoint/2010/main" val="39315696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1">
            <a:extLst>
              <a:ext uri="{FF2B5EF4-FFF2-40B4-BE49-F238E27FC236}">
                <a16:creationId xmlns:a16="http://schemas.microsoft.com/office/drawing/2014/main" id="{55F50695-07A8-7745-8ED2-FA2D7ACC180E}"/>
              </a:ext>
            </a:extLst>
          </p:cNvPr>
          <p:cNvSpPr>
            <a:spLocks noGrp="1"/>
          </p:cNvSpPr>
          <p:nvPr>
            <p:ph type="dt" sz="half" idx="10"/>
          </p:nvPr>
        </p:nvSpPr>
        <p:spPr/>
        <p:txBody>
          <a:bodyPr/>
          <a:lstStyle>
            <a:lvl1pPr>
              <a:defRPr/>
            </a:lvl1pPr>
          </a:lstStyle>
          <a:p>
            <a:pPr>
              <a:defRPr/>
            </a:pPr>
            <a:fld id="{4CBA7627-6B44-6447-9F49-4DE1F8B2FA06}" type="datetime1">
              <a:rPr lang="en-US" altLang="en-US"/>
              <a:pPr>
                <a:defRPr/>
              </a:pPr>
              <a:t>4/22/2023</a:t>
            </a:fld>
            <a:endParaRPr lang="en-US" altLang="en-US"/>
          </a:p>
        </p:txBody>
      </p:sp>
      <p:sp>
        <p:nvSpPr>
          <p:cNvPr id="8" name="Footer Placeholder 6">
            <a:extLst>
              <a:ext uri="{FF2B5EF4-FFF2-40B4-BE49-F238E27FC236}">
                <a16:creationId xmlns:a16="http://schemas.microsoft.com/office/drawing/2014/main" id="{675FBDC9-F372-A149-B662-F0A155A02005}"/>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7">
            <a:extLst>
              <a:ext uri="{FF2B5EF4-FFF2-40B4-BE49-F238E27FC236}">
                <a16:creationId xmlns:a16="http://schemas.microsoft.com/office/drawing/2014/main" id="{E7D58A7A-56F8-BE4A-B5E2-489BED10FCD6}"/>
              </a:ext>
            </a:extLst>
          </p:cNvPr>
          <p:cNvSpPr>
            <a:spLocks noGrp="1"/>
          </p:cNvSpPr>
          <p:nvPr>
            <p:ph type="sldNum" sz="quarter" idx="12"/>
          </p:nvPr>
        </p:nvSpPr>
        <p:spPr/>
        <p:txBody>
          <a:bodyPr/>
          <a:lstStyle>
            <a:lvl1pPr>
              <a:defRPr/>
            </a:lvl1pPr>
          </a:lstStyle>
          <a:p>
            <a:pPr>
              <a:defRPr/>
            </a:pPr>
            <a:fld id="{C0D1E75C-9A02-5847-902D-2A47F9531388}" type="slidenum">
              <a:rPr lang="en-US" altLang="en-US"/>
              <a:pPr>
                <a:defRPr/>
              </a:pPr>
              <a:t>‹#›</a:t>
            </a:fld>
            <a:endParaRPr lang="en-US" altLang="en-US"/>
          </a:p>
        </p:txBody>
      </p:sp>
    </p:spTree>
    <p:extLst>
      <p:ext uri="{BB962C8B-B14F-4D97-AF65-F5344CB8AC3E}">
        <p14:creationId xmlns:p14="http://schemas.microsoft.com/office/powerpoint/2010/main" val="31830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219C1037-69BF-CB45-A1E1-A351E496DCB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8C97218F-5A30-C249-A8A5-2ECAB45AD0BF}"/>
              </a:ext>
            </a:extLst>
          </p:cNvPr>
          <p:cNvSpPr>
            <a:spLocks noGrp="1" noChangeArrowheads="1"/>
          </p:cNvSpPr>
          <p:nvPr>
            <p:ph type="sldNum" sz="quarter" idx="11"/>
          </p:nvPr>
        </p:nvSpPr>
        <p:spPr>
          <a:ln/>
        </p:spPr>
        <p:txBody>
          <a:bodyPr/>
          <a:lstStyle>
            <a:lvl1pPr>
              <a:defRPr/>
            </a:lvl1pPr>
          </a:lstStyle>
          <a:p>
            <a:pPr>
              <a:defRPr/>
            </a:pPr>
            <a:fld id="{CD74ABED-3E16-E84E-9604-A4A8FA7BA7DC}" type="slidenum">
              <a:rPr lang="en-US" altLang="en-US"/>
              <a:pPr>
                <a:defRPr/>
              </a:pPr>
              <a:t>‹#›</a:t>
            </a:fld>
            <a:endParaRPr lang="en-US" altLang="en-US"/>
          </a:p>
        </p:txBody>
      </p:sp>
    </p:spTree>
    <p:extLst>
      <p:ext uri="{BB962C8B-B14F-4D97-AF65-F5344CB8AC3E}">
        <p14:creationId xmlns:p14="http://schemas.microsoft.com/office/powerpoint/2010/main" val="287044817"/>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1">
            <a:extLst>
              <a:ext uri="{FF2B5EF4-FFF2-40B4-BE49-F238E27FC236}">
                <a16:creationId xmlns:a16="http://schemas.microsoft.com/office/drawing/2014/main" id="{6A26B00A-232B-C747-8274-70D0BDF22417}"/>
              </a:ext>
            </a:extLst>
          </p:cNvPr>
          <p:cNvSpPr>
            <a:spLocks noGrp="1"/>
          </p:cNvSpPr>
          <p:nvPr>
            <p:ph type="dt" sz="half" idx="10"/>
          </p:nvPr>
        </p:nvSpPr>
        <p:spPr/>
        <p:txBody>
          <a:bodyPr/>
          <a:lstStyle>
            <a:lvl1pPr>
              <a:defRPr/>
            </a:lvl1pPr>
          </a:lstStyle>
          <a:p>
            <a:pPr>
              <a:defRPr/>
            </a:pPr>
            <a:fld id="{0EFCD87C-C64A-1D4B-84A1-51A208D403AF}" type="datetime1">
              <a:rPr lang="en-US" altLang="en-US"/>
              <a:pPr>
                <a:defRPr/>
              </a:pPr>
              <a:t>4/22/2023</a:t>
            </a:fld>
            <a:endParaRPr lang="en-US" altLang="en-US"/>
          </a:p>
        </p:txBody>
      </p:sp>
      <p:sp>
        <p:nvSpPr>
          <p:cNvPr id="4" name="Footer Placeholder 6">
            <a:extLst>
              <a:ext uri="{FF2B5EF4-FFF2-40B4-BE49-F238E27FC236}">
                <a16:creationId xmlns:a16="http://schemas.microsoft.com/office/drawing/2014/main" id="{CD268113-5D9A-594C-9431-399E35F298EF}"/>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7">
            <a:extLst>
              <a:ext uri="{FF2B5EF4-FFF2-40B4-BE49-F238E27FC236}">
                <a16:creationId xmlns:a16="http://schemas.microsoft.com/office/drawing/2014/main" id="{CDE35D5F-6F77-6B49-BB46-BD2165F55D4F}"/>
              </a:ext>
            </a:extLst>
          </p:cNvPr>
          <p:cNvSpPr>
            <a:spLocks noGrp="1"/>
          </p:cNvSpPr>
          <p:nvPr>
            <p:ph type="sldNum" sz="quarter" idx="12"/>
          </p:nvPr>
        </p:nvSpPr>
        <p:spPr/>
        <p:txBody>
          <a:bodyPr/>
          <a:lstStyle>
            <a:lvl1pPr>
              <a:defRPr/>
            </a:lvl1pPr>
          </a:lstStyle>
          <a:p>
            <a:pPr>
              <a:defRPr/>
            </a:pPr>
            <a:fld id="{B7BE3623-C154-BA49-83B6-5140FD361BFC}" type="slidenum">
              <a:rPr lang="en-US" altLang="en-US"/>
              <a:pPr>
                <a:defRPr/>
              </a:pPr>
              <a:t>‹#›</a:t>
            </a:fld>
            <a:endParaRPr lang="en-US" altLang="en-US"/>
          </a:p>
        </p:txBody>
      </p:sp>
    </p:spTree>
    <p:extLst>
      <p:ext uri="{BB962C8B-B14F-4D97-AF65-F5344CB8AC3E}">
        <p14:creationId xmlns:p14="http://schemas.microsoft.com/office/powerpoint/2010/main" val="27179102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05D5508C-5E14-0049-8573-70F136DE57A2}"/>
              </a:ext>
            </a:extLst>
          </p:cNvPr>
          <p:cNvSpPr>
            <a:spLocks noGrp="1"/>
          </p:cNvSpPr>
          <p:nvPr>
            <p:ph type="dt" sz="half" idx="10"/>
          </p:nvPr>
        </p:nvSpPr>
        <p:spPr/>
        <p:txBody>
          <a:bodyPr/>
          <a:lstStyle>
            <a:lvl1pPr>
              <a:defRPr/>
            </a:lvl1pPr>
          </a:lstStyle>
          <a:p>
            <a:pPr>
              <a:defRPr/>
            </a:pPr>
            <a:fld id="{44839FC7-43DD-1E41-8B59-A1EF3005D51D}" type="datetime1">
              <a:rPr lang="en-US" altLang="en-US"/>
              <a:pPr>
                <a:defRPr/>
              </a:pPr>
              <a:t>4/22/2023</a:t>
            </a:fld>
            <a:endParaRPr lang="en-US" altLang="en-US"/>
          </a:p>
        </p:txBody>
      </p:sp>
      <p:sp>
        <p:nvSpPr>
          <p:cNvPr id="3" name="Footer Placeholder 5">
            <a:extLst>
              <a:ext uri="{FF2B5EF4-FFF2-40B4-BE49-F238E27FC236}">
                <a16:creationId xmlns:a16="http://schemas.microsoft.com/office/drawing/2014/main" id="{3DCFB623-1965-B64E-BD0C-02369443D235}"/>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6">
            <a:extLst>
              <a:ext uri="{FF2B5EF4-FFF2-40B4-BE49-F238E27FC236}">
                <a16:creationId xmlns:a16="http://schemas.microsoft.com/office/drawing/2014/main" id="{DC04BD00-0E6F-9C47-B0ED-839AFCD5131C}"/>
              </a:ext>
            </a:extLst>
          </p:cNvPr>
          <p:cNvSpPr>
            <a:spLocks noGrp="1"/>
          </p:cNvSpPr>
          <p:nvPr>
            <p:ph type="sldNum" sz="quarter" idx="12"/>
          </p:nvPr>
        </p:nvSpPr>
        <p:spPr/>
        <p:txBody>
          <a:bodyPr/>
          <a:lstStyle>
            <a:lvl1pPr>
              <a:defRPr/>
            </a:lvl1pPr>
          </a:lstStyle>
          <a:p>
            <a:pPr>
              <a:defRPr/>
            </a:pPr>
            <a:fld id="{EFF43A6F-C7DA-5E44-B3AF-6733FED4258C}" type="slidenum">
              <a:rPr lang="en-US" altLang="en-US"/>
              <a:pPr>
                <a:defRPr/>
              </a:pPr>
              <a:t>‹#›</a:t>
            </a:fld>
            <a:endParaRPr lang="en-US" altLang="en-US"/>
          </a:p>
        </p:txBody>
      </p:sp>
    </p:spTree>
    <p:extLst>
      <p:ext uri="{BB962C8B-B14F-4D97-AF65-F5344CB8AC3E}">
        <p14:creationId xmlns:p14="http://schemas.microsoft.com/office/powerpoint/2010/main" val="25648262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B3B5A3-5768-B647-ADBF-28B4A06E4CA1}"/>
              </a:ext>
            </a:extLst>
          </p:cNvPr>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7">
            <a:extLst>
              <a:ext uri="{FF2B5EF4-FFF2-40B4-BE49-F238E27FC236}">
                <a16:creationId xmlns:a16="http://schemas.microsoft.com/office/drawing/2014/main" id="{CD840152-C64A-D144-AE7A-41E475DE6838}"/>
              </a:ext>
            </a:extLst>
          </p:cNvPr>
          <p:cNvSpPr>
            <a:spLocks noGrp="1"/>
          </p:cNvSpPr>
          <p:nvPr>
            <p:ph type="dt" sz="half" idx="10"/>
          </p:nvPr>
        </p:nvSpPr>
        <p:spPr/>
        <p:txBody>
          <a:bodyPr/>
          <a:lstStyle>
            <a:lvl1pPr>
              <a:defRPr/>
            </a:lvl1pPr>
          </a:lstStyle>
          <a:p>
            <a:pPr>
              <a:defRPr/>
            </a:pPr>
            <a:fld id="{DE1DD66A-510D-144F-B22B-751965B3F964}" type="datetime1">
              <a:rPr lang="en-US" altLang="en-US"/>
              <a:pPr>
                <a:defRPr/>
              </a:pPr>
              <a:t>4/22/2023</a:t>
            </a:fld>
            <a:endParaRPr lang="en-US" altLang="en-US"/>
          </a:p>
        </p:txBody>
      </p:sp>
      <p:sp>
        <p:nvSpPr>
          <p:cNvPr id="7" name="Footer Placeholder 9">
            <a:extLst>
              <a:ext uri="{FF2B5EF4-FFF2-40B4-BE49-F238E27FC236}">
                <a16:creationId xmlns:a16="http://schemas.microsoft.com/office/drawing/2014/main" id="{43E30E6A-3009-BE49-B194-680E32FDDFF5}"/>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8" name="Slide Number Placeholder 10">
            <a:extLst>
              <a:ext uri="{FF2B5EF4-FFF2-40B4-BE49-F238E27FC236}">
                <a16:creationId xmlns:a16="http://schemas.microsoft.com/office/drawing/2014/main" id="{3CD39DF1-55AC-0F4E-887C-960C4D1635EE}"/>
              </a:ext>
            </a:extLst>
          </p:cNvPr>
          <p:cNvSpPr>
            <a:spLocks noGrp="1"/>
          </p:cNvSpPr>
          <p:nvPr>
            <p:ph type="sldNum" sz="quarter" idx="12"/>
          </p:nvPr>
        </p:nvSpPr>
        <p:spPr/>
        <p:txBody>
          <a:bodyPr/>
          <a:lstStyle>
            <a:lvl1pPr>
              <a:defRPr/>
            </a:lvl1pPr>
          </a:lstStyle>
          <a:p>
            <a:pPr>
              <a:defRPr/>
            </a:pPr>
            <a:fld id="{3BD9DE0D-8130-5A45-8A70-376CA98479D8}" type="slidenum">
              <a:rPr lang="en-US" altLang="en-US"/>
              <a:pPr>
                <a:defRPr/>
              </a:pPr>
              <a:t>‹#›</a:t>
            </a:fld>
            <a:endParaRPr lang="en-US" altLang="en-US"/>
          </a:p>
        </p:txBody>
      </p:sp>
    </p:spTree>
    <p:extLst>
      <p:ext uri="{BB962C8B-B14F-4D97-AF65-F5344CB8AC3E}">
        <p14:creationId xmlns:p14="http://schemas.microsoft.com/office/powerpoint/2010/main" val="413506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rtlCol="0">
            <a:normAutofit/>
          </a:bodyPr>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7">
            <a:extLst>
              <a:ext uri="{FF2B5EF4-FFF2-40B4-BE49-F238E27FC236}">
                <a16:creationId xmlns:a16="http://schemas.microsoft.com/office/drawing/2014/main" id="{539A4703-5BA2-EB46-948C-BD93A3564647}"/>
              </a:ext>
            </a:extLst>
          </p:cNvPr>
          <p:cNvSpPr>
            <a:spLocks noGrp="1"/>
          </p:cNvSpPr>
          <p:nvPr>
            <p:ph type="dt" sz="half" idx="10"/>
          </p:nvPr>
        </p:nvSpPr>
        <p:spPr/>
        <p:txBody>
          <a:bodyPr/>
          <a:lstStyle>
            <a:lvl1pPr>
              <a:defRPr>
                <a:solidFill>
                  <a:srgbClr val="FFFFFF"/>
                </a:solidFill>
              </a:defRPr>
            </a:lvl1pPr>
          </a:lstStyle>
          <a:p>
            <a:pPr>
              <a:defRPr/>
            </a:pPr>
            <a:fld id="{233E997C-DFEB-304C-B432-A70CAFAB83FD}" type="datetime1">
              <a:rPr lang="en-US" altLang="en-US"/>
              <a:pPr>
                <a:defRPr/>
              </a:pPr>
              <a:t>4/22/2023</a:t>
            </a:fld>
            <a:endParaRPr lang="en-US" altLang="en-US"/>
          </a:p>
        </p:txBody>
      </p:sp>
      <p:sp>
        <p:nvSpPr>
          <p:cNvPr id="6" name="Footer Placeholder 8">
            <a:extLst>
              <a:ext uri="{FF2B5EF4-FFF2-40B4-BE49-F238E27FC236}">
                <a16:creationId xmlns:a16="http://schemas.microsoft.com/office/drawing/2014/main" id="{6EB2D700-1CA1-2144-822D-110241EC609E}"/>
              </a:ext>
            </a:extLst>
          </p:cNvPr>
          <p:cNvSpPr>
            <a:spLocks noGrp="1"/>
          </p:cNvSpPr>
          <p:nvPr>
            <p:ph type="ftr" sz="quarter" idx="11"/>
          </p:nvPr>
        </p:nvSpPr>
        <p:spPr/>
        <p:txBody>
          <a:bodyPr/>
          <a:lstStyle>
            <a:lvl1pPr fontAlgn="base">
              <a:spcBef>
                <a:spcPct val="0"/>
              </a:spcBef>
              <a:spcAft>
                <a:spcPct val="0"/>
              </a:spcAft>
              <a:defRPr>
                <a:solidFill>
                  <a:prstClr val="white">
                    <a:alpha val="75000"/>
                  </a:prstClr>
                </a:solidFill>
                <a:ea typeface="ＭＳ Ｐゴシック" charset="0"/>
                <a:cs typeface="ＭＳ Ｐゴシック" charset="0"/>
              </a:defRPr>
            </a:lvl1pPr>
          </a:lstStyle>
          <a:p>
            <a:pPr>
              <a:defRPr/>
            </a:pPr>
            <a:endParaRPr lang="en-US"/>
          </a:p>
        </p:txBody>
      </p:sp>
      <p:sp>
        <p:nvSpPr>
          <p:cNvPr id="7" name="Slide Number Placeholder 9">
            <a:extLst>
              <a:ext uri="{FF2B5EF4-FFF2-40B4-BE49-F238E27FC236}">
                <a16:creationId xmlns:a16="http://schemas.microsoft.com/office/drawing/2014/main" id="{EE6F440F-CEFA-514B-86B0-6C51F08180DB}"/>
              </a:ext>
            </a:extLst>
          </p:cNvPr>
          <p:cNvSpPr>
            <a:spLocks noGrp="1"/>
          </p:cNvSpPr>
          <p:nvPr>
            <p:ph type="sldNum" sz="quarter" idx="12"/>
          </p:nvPr>
        </p:nvSpPr>
        <p:spPr/>
        <p:txBody>
          <a:bodyPr/>
          <a:lstStyle>
            <a:lvl1pPr>
              <a:defRPr>
                <a:solidFill>
                  <a:srgbClr val="FFFFFF"/>
                </a:solidFill>
              </a:defRPr>
            </a:lvl1pPr>
          </a:lstStyle>
          <a:p>
            <a:pPr>
              <a:defRPr/>
            </a:pPr>
            <a:fld id="{6F68D1CE-FC8E-194F-BA06-5C6B63C37761}" type="slidenum">
              <a:rPr lang="en-US" altLang="en-US"/>
              <a:pPr>
                <a:defRPr/>
              </a:pPr>
              <a:t>‹#›</a:t>
            </a:fld>
            <a:endParaRPr lang="en-US" altLang="en-US"/>
          </a:p>
        </p:txBody>
      </p:sp>
    </p:spTree>
    <p:extLst>
      <p:ext uri="{BB962C8B-B14F-4D97-AF65-F5344CB8AC3E}">
        <p14:creationId xmlns:p14="http://schemas.microsoft.com/office/powerpoint/2010/main" val="4204307680"/>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a:extLst>
              <a:ext uri="{FF2B5EF4-FFF2-40B4-BE49-F238E27FC236}">
                <a16:creationId xmlns:a16="http://schemas.microsoft.com/office/drawing/2014/main" id="{07201BC7-BED0-D843-93DB-22A8617BD6C6}"/>
              </a:ext>
            </a:extLst>
          </p:cNvPr>
          <p:cNvSpPr>
            <a:spLocks noGrp="1"/>
          </p:cNvSpPr>
          <p:nvPr>
            <p:ph type="dt" sz="half" idx="10"/>
          </p:nvPr>
        </p:nvSpPr>
        <p:spPr/>
        <p:txBody>
          <a:bodyPr/>
          <a:lstStyle>
            <a:lvl1pPr>
              <a:defRPr/>
            </a:lvl1pPr>
          </a:lstStyle>
          <a:p>
            <a:pPr>
              <a:defRPr/>
            </a:pPr>
            <a:fld id="{44D920F0-FEB1-2541-A059-C3FC5BE0A1E7}" type="datetime1">
              <a:rPr lang="en-US" altLang="en-US"/>
              <a:pPr>
                <a:defRPr/>
              </a:pPr>
              <a:t>4/22/2023</a:t>
            </a:fld>
            <a:endParaRPr lang="en-US" altLang="en-US"/>
          </a:p>
        </p:txBody>
      </p:sp>
      <p:sp>
        <p:nvSpPr>
          <p:cNvPr id="5" name="Footer Placeholder 7">
            <a:extLst>
              <a:ext uri="{FF2B5EF4-FFF2-40B4-BE49-F238E27FC236}">
                <a16:creationId xmlns:a16="http://schemas.microsoft.com/office/drawing/2014/main" id="{C49B5DAE-E24D-F744-8BAC-3CD662463F13}"/>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8">
            <a:extLst>
              <a:ext uri="{FF2B5EF4-FFF2-40B4-BE49-F238E27FC236}">
                <a16:creationId xmlns:a16="http://schemas.microsoft.com/office/drawing/2014/main" id="{90CCC806-E2E1-C24D-A9B1-8C59BEADBEEC}"/>
              </a:ext>
            </a:extLst>
          </p:cNvPr>
          <p:cNvSpPr>
            <a:spLocks noGrp="1"/>
          </p:cNvSpPr>
          <p:nvPr>
            <p:ph type="sldNum" sz="quarter" idx="12"/>
          </p:nvPr>
        </p:nvSpPr>
        <p:spPr/>
        <p:txBody>
          <a:bodyPr/>
          <a:lstStyle>
            <a:lvl1pPr>
              <a:defRPr/>
            </a:lvl1pPr>
          </a:lstStyle>
          <a:p>
            <a:pPr>
              <a:defRPr/>
            </a:pPr>
            <a:fld id="{DA549200-EF1F-A641-8E2C-0A41573C3522}" type="slidenum">
              <a:rPr lang="en-US" altLang="en-US"/>
              <a:pPr>
                <a:defRPr/>
              </a:pPr>
              <a:t>‹#›</a:t>
            </a:fld>
            <a:endParaRPr lang="en-US" altLang="en-US"/>
          </a:p>
        </p:txBody>
      </p:sp>
    </p:spTree>
    <p:extLst>
      <p:ext uri="{BB962C8B-B14F-4D97-AF65-F5344CB8AC3E}">
        <p14:creationId xmlns:p14="http://schemas.microsoft.com/office/powerpoint/2010/main" val="19013247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a:extLst>
              <a:ext uri="{FF2B5EF4-FFF2-40B4-BE49-F238E27FC236}">
                <a16:creationId xmlns:a16="http://schemas.microsoft.com/office/drawing/2014/main" id="{45A432FC-B1FC-3743-A6E8-67271640A740}"/>
              </a:ext>
            </a:extLst>
          </p:cNvPr>
          <p:cNvSpPr>
            <a:spLocks noGrp="1"/>
          </p:cNvSpPr>
          <p:nvPr>
            <p:ph type="dt" sz="half" idx="10"/>
          </p:nvPr>
        </p:nvSpPr>
        <p:spPr/>
        <p:txBody>
          <a:bodyPr/>
          <a:lstStyle>
            <a:lvl1pPr>
              <a:defRPr/>
            </a:lvl1pPr>
          </a:lstStyle>
          <a:p>
            <a:pPr>
              <a:defRPr/>
            </a:pPr>
            <a:fld id="{13EBBAF8-A45C-F042-8FF1-CB0E04081067}" type="datetime1">
              <a:rPr lang="en-US" altLang="en-US"/>
              <a:pPr>
                <a:defRPr/>
              </a:pPr>
              <a:t>4/22/2023</a:t>
            </a:fld>
            <a:endParaRPr lang="en-US" altLang="en-US"/>
          </a:p>
        </p:txBody>
      </p:sp>
      <p:sp>
        <p:nvSpPr>
          <p:cNvPr id="5" name="Footer Placeholder 7">
            <a:extLst>
              <a:ext uri="{FF2B5EF4-FFF2-40B4-BE49-F238E27FC236}">
                <a16:creationId xmlns:a16="http://schemas.microsoft.com/office/drawing/2014/main" id="{1E44A229-6EF5-AB47-ADF0-812C9506B124}"/>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8">
            <a:extLst>
              <a:ext uri="{FF2B5EF4-FFF2-40B4-BE49-F238E27FC236}">
                <a16:creationId xmlns:a16="http://schemas.microsoft.com/office/drawing/2014/main" id="{5FDE0C0A-82C9-934C-AB08-5FC4E93A2F50}"/>
              </a:ext>
            </a:extLst>
          </p:cNvPr>
          <p:cNvSpPr>
            <a:spLocks noGrp="1"/>
          </p:cNvSpPr>
          <p:nvPr>
            <p:ph type="sldNum" sz="quarter" idx="12"/>
          </p:nvPr>
        </p:nvSpPr>
        <p:spPr/>
        <p:txBody>
          <a:bodyPr/>
          <a:lstStyle>
            <a:lvl1pPr>
              <a:defRPr/>
            </a:lvl1pPr>
          </a:lstStyle>
          <a:p>
            <a:pPr>
              <a:defRPr/>
            </a:pPr>
            <a:fld id="{0AC7CBC5-1D32-1A4F-8557-6B88EE5700AD}" type="slidenum">
              <a:rPr lang="en-US" altLang="en-US"/>
              <a:pPr>
                <a:defRPr/>
              </a:pPr>
              <a:t>‹#›</a:t>
            </a:fld>
            <a:endParaRPr lang="en-US" altLang="en-US"/>
          </a:p>
        </p:txBody>
      </p:sp>
    </p:spTree>
    <p:extLst>
      <p:ext uri="{BB962C8B-B14F-4D97-AF65-F5344CB8AC3E}">
        <p14:creationId xmlns:p14="http://schemas.microsoft.com/office/powerpoint/2010/main" val="4040602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B8C0AEDB-AE72-1C4B-98C5-DD8A57B0F749}"/>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3D172127-04AB-F14E-8A77-E25FA91BEEEF}"/>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239F5AA2-2F81-DE4D-857B-D03D37DA78DC}"/>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9F099C6E-3884-6249-A62E-9F695C70B31F}"/>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solidFill>
                  <a:srgbClr val="000000"/>
                </a:solidFill>
                <a:latin typeface="Garamond" pitchFamily="18" charset="0"/>
                <a:ea typeface="+mn-ea"/>
              </a:defRPr>
            </a:lvl1pPr>
          </a:lstStyle>
          <a:p>
            <a:pPr>
              <a:defRPr/>
            </a:pPr>
            <a:endParaRPr lang="en-US" altLang="en-US"/>
          </a:p>
        </p:txBody>
      </p:sp>
      <p:sp>
        <p:nvSpPr>
          <p:cNvPr id="8" name="Rectangle 5">
            <a:extLst>
              <a:ext uri="{FF2B5EF4-FFF2-40B4-BE49-F238E27FC236}">
                <a16:creationId xmlns:a16="http://schemas.microsoft.com/office/drawing/2014/main" id="{90B983E7-8083-6541-91E7-371C364A38EE}"/>
              </a:ext>
            </a:extLst>
          </p:cNvPr>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a:extLst>
              <a:ext uri="{FF2B5EF4-FFF2-40B4-BE49-F238E27FC236}">
                <a16:creationId xmlns:a16="http://schemas.microsoft.com/office/drawing/2014/main" id="{7EE0FBDF-FEFA-9C4C-B8C1-AA83F67044BE}"/>
              </a:ext>
            </a:extLst>
          </p:cNvPr>
          <p:cNvSpPr>
            <a:spLocks noGrp="1" noChangeArrowheads="1"/>
          </p:cNvSpPr>
          <p:nvPr>
            <p:ph type="sldNum" sz="quarter" idx="12"/>
          </p:nvPr>
        </p:nvSpPr>
        <p:spPr/>
        <p:txBody>
          <a:bodyPr/>
          <a:lstStyle>
            <a:lvl1pPr>
              <a:defRPr sz="1200"/>
            </a:lvl1pPr>
          </a:lstStyle>
          <a:p>
            <a:pPr>
              <a:defRPr/>
            </a:pPr>
            <a:fld id="{DD28897F-2C7E-7F46-B69F-DE95DCD1C75F}" type="slidenum">
              <a:rPr lang="en-US" altLang="en-US"/>
              <a:pPr>
                <a:defRPr/>
              </a:pPr>
              <a:t>‹#›</a:t>
            </a:fld>
            <a:endParaRPr lang="en-US" altLang="en-US"/>
          </a:p>
        </p:txBody>
      </p:sp>
    </p:spTree>
    <p:extLst>
      <p:ext uri="{BB962C8B-B14F-4D97-AF65-F5344CB8AC3E}">
        <p14:creationId xmlns:p14="http://schemas.microsoft.com/office/powerpoint/2010/main" val="198352141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379652B2-5BA2-814B-9197-80813B25BC1B}"/>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972B4512-5C9F-F24B-ACE5-FEA941FA37B6}"/>
              </a:ext>
            </a:extLst>
          </p:cNvPr>
          <p:cNvSpPr>
            <a:spLocks noGrp="1" noChangeArrowheads="1"/>
          </p:cNvSpPr>
          <p:nvPr>
            <p:ph type="sldNum" sz="quarter" idx="11"/>
          </p:nvPr>
        </p:nvSpPr>
        <p:spPr/>
        <p:txBody>
          <a:bodyPr/>
          <a:lstStyle>
            <a:lvl1pPr>
              <a:defRPr/>
            </a:lvl1pPr>
          </a:lstStyle>
          <a:p>
            <a:pPr>
              <a:defRPr/>
            </a:pPr>
            <a:fld id="{C9B264BD-5CF8-8847-9120-583B5D924A6F}" type="slidenum">
              <a:rPr lang="en-US" altLang="en-US"/>
              <a:pPr>
                <a:defRPr/>
              </a:pPr>
              <a:t>‹#›</a:t>
            </a:fld>
            <a:endParaRPr lang="en-US" altLang="en-US"/>
          </a:p>
        </p:txBody>
      </p:sp>
    </p:spTree>
    <p:extLst>
      <p:ext uri="{BB962C8B-B14F-4D97-AF65-F5344CB8AC3E}">
        <p14:creationId xmlns:p14="http://schemas.microsoft.com/office/powerpoint/2010/main" val="190321007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0C503F49-5E0A-6C4C-8707-2CDE1C016BBB}"/>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8D7EAE19-43CD-0149-9535-D4749EB05249}"/>
              </a:ext>
            </a:extLst>
          </p:cNvPr>
          <p:cNvSpPr>
            <a:spLocks noGrp="1" noChangeArrowheads="1"/>
          </p:cNvSpPr>
          <p:nvPr>
            <p:ph type="sldNum" sz="quarter" idx="11"/>
          </p:nvPr>
        </p:nvSpPr>
        <p:spPr/>
        <p:txBody>
          <a:bodyPr/>
          <a:lstStyle>
            <a:lvl1pPr>
              <a:defRPr/>
            </a:lvl1pPr>
          </a:lstStyle>
          <a:p>
            <a:pPr>
              <a:defRPr/>
            </a:pPr>
            <a:fld id="{55B4427A-0234-FF4A-B617-45AD81C0316B}" type="slidenum">
              <a:rPr lang="en-US" altLang="en-US"/>
              <a:pPr>
                <a:defRPr/>
              </a:pPr>
              <a:t>‹#›</a:t>
            </a:fld>
            <a:endParaRPr lang="en-US" altLang="en-US"/>
          </a:p>
        </p:txBody>
      </p:sp>
    </p:spTree>
    <p:extLst>
      <p:ext uri="{BB962C8B-B14F-4D97-AF65-F5344CB8AC3E}">
        <p14:creationId xmlns:p14="http://schemas.microsoft.com/office/powerpoint/2010/main" val="31698719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6C81874D-6987-554F-A2A7-E1C4E0887956}"/>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E6FDB72E-FF27-D348-8419-B96CBBA6934E}"/>
              </a:ext>
            </a:extLst>
          </p:cNvPr>
          <p:cNvSpPr>
            <a:spLocks noGrp="1" noChangeArrowheads="1"/>
          </p:cNvSpPr>
          <p:nvPr>
            <p:ph type="sldNum" sz="quarter" idx="11"/>
          </p:nvPr>
        </p:nvSpPr>
        <p:spPr/>
        <p:txBody>
          <a:bodyPr/>
          <a:lstStyle>
            <a:lvl1pPr>
              <a:defRPr/>
            </a:lvl1pPr>
          </a:lstStyle>
          <a:p>
            <a:pPr>
              <a:defRPr/>
            </a:pPr>
            <a:fld id="{CC412D68-2B8E-0F43-9524-393EB5278AD6}" type="slidenum">
              <a:rPr lang="en-US" altLang="en-US"/>
              <a:pPr>
                <a:defRPr/>
              </a:pPr>
              <a:t>‹#›</a:t>
            </a:fld>
            <a:endParaRPr lang="en-US" altLang="en-US"/>
          </a:p>
        </p:txBody>
      </p:sp>
    </p:spTree>
    <p:extLst>
      <p:ext uri="{BB962C8B-B14F-4D97-AF65-F5344CB8AC3E}">
        <p14:creationId xmlns:p14="http://schemas.microsoft.com/office/powerpoint/2010/main" val="156667962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F86B3CF1-52B7-1B4E-AE7A-0549C7D0B2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8E095FFB-C259-2E43-9A62-A1D62518E03B}"/>
              </a:ext>
            </a:extLst>
          </p:cNvPr>
          <p:cNvSpPr>
            <a:spLocks noGrp="1" noChangeArrowheads="1"/>
          </p:cNvSpPr>
          <p:nvPr>
            <p:ph type="sldNum" sz="quarter" idx="11"/>
          </p:nvPr>
        </p:nvSpPr>
        <p:spPr>
          <a:ln/>
        </p:spPr>
        <p:txBody>
          <a:bodyPr/>
          <a:lstStyle>
            <a:lvl1pPr>
              <a:defRPr/>
            </a:lvl1pPr>
          </a:lstStyle>
          <a:p>
            <a:pPr>
              <a:defRPr/>
            </a:pPr>
            <a:fld id="{CFD471CD-8D2F-4F45-9D79-5AC74AB2E20F}" type="slidenum">
              <a:rPr lang="en-US" altLang="en-US"/>
              <a:pPr>
                <a:defRPr/>
              </a:pPr>
              <a:t>‹#›</a:t>
            </a:fld>
            <a:endParaRPr lang="en-US" altLang="en-US"/>
          </a:p>
        </p:txBody>
      </p:sp>
    </p:spTree>
    <p:extLst>
      <p:ext uri="{BB962C8B-B14F-4D97-AF65-F5344CB8AC3E}">
        <p14:creationId xmlns:p14="http://schemas.microsoft.com/office/powerpoint/2010/main" val="59787787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EFF74D33-B557-2D4A-8CA7-6C068BEA77ED}"/>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a:extLst>
              <a:ext uri="{FF2B5EF4-FFF2-40B4-BE49-F238E27FC236}">
                <a16:creationId xmlns:a16="http://schemas.microsoft.com/office/drawing/2014/main" id="{02B7CEDD-20B8-6243-B7DF-B621408F7A2A}"/>
              </a:ext>
            </a:extLst>
          </p:cNvPr>
          <p:cNvSpPr>
            <a:spLocks noGrp="1" noChangeArrowheads="1"/>
          </p:cNvSpPr>
          <p:nvPr>
            <p:ph type="sldNum" sz="quarter" idx="11"/>
          </p:nvPr>
        </p:nvSpPr>
        <p:spPr/>
        <p:txBody>
          <a:bodyPr/>
          <a:lstStyle>
            <a:lvl1pPr>
              <a:defRPr/>
            </a:lvl1pPr>
          </a:lstStyle>
          <a:p>
            <a:pPr>
              <a:defRPr/>
            </a:pPr>
            <a:fld id="{E0D7057D-8804-B74F-813A-684A2729AF5E}" type="slidenum">
              <a:rPr lang="en-US" altLang="en-US"/>
              <a:pPr>
                <a:defRPr/>
              </a:pPr>
              <a:t>‹#›</a:t>
            </a:fld>
            <a:endParaRPr lang="en-US" altLang="en-US"/>
          </a:p>
        </p:txBody>
      </p:sp>
    </p:spTree>
    <p:extLst>
      <p:ext uri="{BB962C8B-B14F-4D97-AF65-F5344CB8AC3E}">
        <p14:creationId xmlns:p14="http://schemas.microsoft.com/office/powerpoint/2010/main" val="285669994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6D416F44-F624-5048-899C-99A0F4C7AEA3}"/>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a:extLst>
              <a:ext uri="{FF2B5EF4-FFF2-40B4-BE49-F238E27FC236}">
                <a16:creationId xmlns:a16="http://schemas.microsoft.com/office/drawing/2014/main" id="{24B80B40-48F5-3949-AFFD-6910D6AD593F}"/>
              </a:ext>
            </a:extLst>
          </p:cNvPr>
          <p:cNvSpPr>
            <a:spLocks noGrp="1" noChangeArrowheads="1"/>
          </p:cNvSpPr>
          <p:nvPr>
            <p:ph type="sldNum" sz="quarter" idx="11"/>
          </p:nvPr>
        </p:nvSpPr>
        <p:spPr/>
        <p:txBody>
          <a:bodyPr/>
          <a:lstStyle>
            <a:lvl1pPr>
              <a:defRPr/>
            </a:lvl1pPr>
          </a:lstStyle>
          <a:p>
            <a:pPr>
              <a:defRPr/>
            </a:pPr>
            <a:fld id="{AA867CE6-8CAF-1443-BB87-1F9BBECD8B91}" type="slidenum">
              <a:rPr lang="en-US" altLang="en-US"/>
              <a:pPr>
                <a:defRPr/>
              </a:pPr>
              <a:t>‹#›</a:t>
            </a:fld>
            <a:endParaRPr lang="en-US" altLang="en-US"/>
          </a:p>
        </p:txBody>
      </p:sp>
    </p:spTree>
    <p:extLst>
      <p:ext uri="{BB962C8B-B14F-4D97-AF65-F5344CB8AC3E}">
        <p14:creationId xmlns:p14="http://schemas.microsoft.com/office/powerpoint/2010/main" val="270378178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4F10A0E4-55E1-E344-A9A7-514DF6DE64AD}"/>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a:extLst>
              <a:ext uri="{FF2B5EF4-FFF2-40B4-BE49-F238E27FC236}">
                <a16:creationId xmlns:a16="http://schemas.microsoft.com/office/drawing/2014/main" id="{5CA045D6-205E-8C4F-BF45-111FB3A77250}"/>
              </a:ext>
            </a:extLst>
          </p:cNvPr>
          <p:cNvSpPr>
            <a:spLocks noGrp="1" noChangeArrowheads="1"/>
          </p:cNvSpPr>
          <p:nvPr>
            <p:ph type="sldNum" sz="quarter" idx="11"/>
          </p:nvPr>
        </p:nvSpPr>
        <p:spPr/>
        <p:txBody>
          <a:bodyPr/>
          <a:lstStyle>
            <a:lvl1pPr>
              <a:defRPr/>
            </a:lvl1pPr>
          </a:lstStyle>
          <a:p>
            <a:pPr>
              <a:defRPr/>
            </a:pPr>
            <a:fld id="{FF5F0CEF-1A2E-4B4E-94B7-F9B11A1657A4}" type="slidenum">
              <a:rPr lang="en-US" altLang="en-US"/>
              <a:pPr>
                <a:defRPr/>
              </a:pPr>
              <a:t>‹#›</a:t>
            </a:fld>
            <a:endParaRPr lang="en-US" altLang="en-US"/>
          </a:p>
        </p:txBody>
      </p:sp>
    </p:spTree>
    <p:extLst>
      <p:ext uri="{BB962C8B-B14F-4D97-AF65-F5344CB8AC3E}">
        <p14:creationId xmlns:p14="http://schemas.microsoft.com/office/powerpoint/2010/main" val="210188514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0245C159-7A18-D446-8CE9-9D889808189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653843B3-C745-6747-AEDF-DB017023B88E}"/>
              </a:ext>
            </a:extLst>
          </p:cNvPr>
          <p:cNvSpPr>
            <a:spLocks noGrp="1" noChangeArrowheads="1"/>
          </p:cNvSpPr>
          <p:nvPr>
            <p:ph type="sldNum" sz="quarter" idx="11"/>
          </p:nvPr>
        </p:nvSpPr>
        <p:spPr/>
        <p:txBody>
          <a:bodyPr/>
          <a:lstStyle>
            <a:lvl1pPr>
              <a:defRPr/>
            </a:lvl1pPr>
          </a:lstStyle>
          <a:p>
            <a:pPr>
              <a:defRPr/>
            </a:pPr>
            <a:fld id="{62AB418C-E36B-F240-8932-8FB0F5F5958A}" type="slidenum">
              <a:rPr lang="en-US" altLang="en-US"/>
              <a:pPr>
                <a:defRPr/>
              </a:pPr>
              <a:t>‹#›</a:t>
            </a:fld>
            <a:endParaRPr lang="en-US" altLang="en-US"/>
          </a:p>
        </p:txBody>
      </p:sp>
    </p:spTree>
    <p:extLst>
      <p:ext uri="{BB962C8B-B14F-4D97-AF65-F5344CB8AC3E}">
        <p14:creationId xmlns:p14="http://schemas.microsoft.com/office/powerpoint/2010/main" val="660084090"/>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FF161BD4-BE84-8F4C-9366-F61686248C29}"/>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01811B5C-E6B4-E142-A3B6-D8C754CE31BF}"/>
              </a:ext>
            </a:extLst>
          </p:cNvPr>
          <p:cNvSpPr>
            <a:spLocks noGrp="1" noChangeArrowheads="1"/>
          </p:cNvSpPr>
          <p:nvPr>
            <p:ph type="sldNum" sz="quarter" idx="11"/>
          </p:nvPr>
        </p:nvSpPr>
        <p:spPr/>
        <p:txBody>
          <a:bodyPr/>
          <a:lstStyle>
            <a:lvl1pPr>
              <a:defRPr/>
            </a:lvl1pPr>
          </a:lstStyle>
          <a:p>
            <a:pPr>
              <a:defRPr/>
            </a:pPr>
            <a:fld id="{7B90E76B-E272-4B47-B40C-ABE8AA31BA5F}" type="slidenum">
              <a:rPr lang="en-US" altLang="en-US"/>
              <a:pPr>
                <a:defRPr/>
              </a:pPr>
              <a:t>‹#›</a:t>
            </a:fld>
            <a:endParaRPr lang="en-US" altLang="en-US"/>
          </a:p>
        </p:txBody>
      </p:sp>
    </p:spTree>
    <p:extLst>
      <p:ext uri="{BB962C8B-B14F-4D97-AF65-F5344CB8AC3E}">
        <p14:creationId xmlns:p14="http://schemas.microsoft.com/office/powerpoint/2010/main" val="359090535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5A125170-765C-1843-9206-97B56AC2920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EC4D52BE-7BDA-3943-867D-4DCAC5A7CE10}"/>
              </a:ext>
            </a:extLst>
          </p:cNvPr>
          <p:cNvSpPr>
            <a:spLocks noGrp="1" noChangeArrowheads="1"/>
          </p:cNvSpPr>
          <p:nvPr>
            <p:ph type="sldNum" sz="quarter" idx="11"/>
          </p:nvPr>
        </p:nvSpPr>
        <p:spPr/>
        <p:txBody>
          <a:bodyPr/>
          <a:lstStyle>
            <a:lvl1pPr>
              <a:defRPr/>
            </a:lvl1pPr>
          </a:lstStyle>
          <a:p>
            <a:pPr>
              <a:defRPr/>
            </a:pPr>
            <a:fld id="{ABE7DE28-7A66-164E-95E7-450898FA5DE7}" type="slidenum">
              <a:rPr lang="en-US" altLang="en-US"/>
              <a:pPr>
                <a:defRPr/>
              </a:pPr>
              <a:t>‹#›</a:t>
            </a:fld>
            <a:endParaRPr lang="en-US" altLang="en-US"/>
          </a:p>
        </p:txBody>
      </p:sp>
    </p:spTree>
    <p:extLst>
      <p:ext uri="{BB962C8B-B14F-4D97-AF65-F5344CB8AC3E}">
        <p14:creationId xmlns:p14="http://schemas.microsoft.com/office/powerpoint/2010/main" val="314152369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C3415BA-4F86-7645-B96B-6D52B81FB169}"/>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295352D9-45D6-C143-B112-7757F6ECFD53}"/>
              </a:ext>
            </a:extLst>
          </p:cNvPr>
          <p:cNvSpPr>
            <a:spLocks noGrp="1" noChangeArrowheads="1"/>
          </p:cNvSpPr>
          <p:nvPr>
            <p:ph type="sldNum" sz="quarter" idx="11"/>
          </p:nvPr>
        </p:nvSpPr>
        <p:spPr/>
        <p:txBody>
          <a:bodyPr/>
          <a:lstStyle>
            <a:lvl1pPr>
              <a:defRPr/>
            </a:lvl1pPr>
          </a:lstStyle>
          <a:p>
            <a:pPr>
              <a:defRPr/>
            </a:pPr>
            <a:fld id="{D57576C8-4CB5-EB47-A907-7F94696BF5CF}" type="slidenum">
              <a:rPr lang="en-US" altLang="en-US"/>
              <a:pPr>
                <a:defRPr/>
              </a:pPr>
              <a:t>‹#›</a:t>
            </a:fld>
            <a:endParaRPr lang="en-US" altLang="en-US"/>
          </a:p>
        </p:txBody>
      </p:sp>
    </p:spTree>
    <p:extLst>
      <p:ext uri="{BB962C8B-B14F-4D97-AF65-F5344CB8AC3E}">
        <p14:creationId xmlns:p14="http://schemas.microsoft.com/office/powerpoint/2010/main" val="325287412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3AD25134-EA78-B244-BD5E-7B5D1163FC5A}"/>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1C4557B9-6B1E-2F4D-B6C2-B2A1DA603A43}"/>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B4F4B93D-BF22-A149-BABA-90115B5D13E7}"/>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30DF3E3D-46D9-DB43-8730-C0994CEC1A83}"/>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a:extLst>
              <a:ext uri="{FF2B5EF4-FFF2-40B4-BE49-F238E27FC236}">
                <a16:creationId xmlns:a16="http://schemas.microsoft.com/office/drawing/2014/main" id="{621A4F04-3E3C-1847-A6F0-DE424E4F54A8}"/>
              </a:ext>
            </a:extLst>
          </p:cNvPr>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a:extLst>
              <a:ext uri="{FF2B5EF4-FFF2-40B4-BE49-F238E27FC236}">
                <a16:creationId xmlns:a16="http://schemas.microsoft.com/office/drawing/2014/main" id="{3AFBFE3F-2108-1444-A8AF-58789E512E92}"/>
              </a:ext>
            </a:extLst>
          </p:cNvPr>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6930F04B-11B6-5640-A1E4-882842C3BEC8}" type="slidenum">
              <a:rPr lang="en-US" altLang="en-US"/>
              <a:pPr>
                <a:defRPr/>
              </a:pPr>
              <a:t>‹#›</a:t>
            </a:fld>
            <a:endParaRPr lang="en-US" altLang="en-US"/>
          </a:p>
        </p:txBody>
      </p:sp>
    </p:spTree>
    <p:extLst>
      <p:ext uri="{BB962C8B-B14F-4D97-AF65-F5344CB8AC3E}">
        <p14:creationId xmlns:p14="http://schemas.microsoft.com/office/powerpoint/2010/main" val="12070021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F4E2F54E-60B9-2F4F-89E6-30CBFA1ABAB6}"/>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867796C9-FBA3-3942-A3B6-53B40D25BA3D}"/>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3CF7A15-8D90-1445-BE37-F18227DCF408}" type="slidenum">
              <a:rPr lang="en-US" altLang="en-US"/>
              <a:pPr>
                <a:defRPr/>
              </a:pPr>
              <a:t>‹#›</a:t>
            </a:fld>
            <a:endParaRPr lang="en-US" altLang="en-US"/>
          </a:p>
        </p:txBody>
      </p:sp>
    </p:spTree>
    <p:extLst>
      <p:ext uri="{BB962C8B-B14F-4D97-AF65-F5344CB8AC3E}">
        <p14:creationId xmlns:p14="http://schemas.microsoft.com/office/powerpoint/2010/main" val="239648316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C3FA9C44-8B01-8249-93D9-1383E87490C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BCEF2B4A-BAB8-3D4F-9B4C-D6A6221B3958}"/>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DB02DC1-0A42-4A43-BE99-F4D1DC9EAA1C}" type="slidenum">
              <a:rPr lang="en-US" altLang="en-US"/>
              <a:pPr>
                <a:defRPr/>
              </a:pPr>
              <a:t>‹#›</a:t>
            </a:fld>
            <a:endParaRPr lang="en-US" altLang="en-US"/>
          </a:p>
        </p:txBody>
      </p:sp>
    </p:spTree>
    <p:extLst>
      <p:ext uri="{BB962C8B-B14F-4D97-AF65-F5344CB8AC3E}">
        <p14:creationId xmlns:p14="http://schemas.microsoft.com/office/powerpoint/2010/main" val="290793429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DF7DD1FF-752F-CF4C-8945-3B4238296D0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a:extLst>
              <a:ext uri="{FF2B5EF4-FFF2-40B4-BE49-F238E27FC236}">
                <a16:creationId xmlns:a16="http://schemas.microsoft.com/office/drawing/2014/main" id="{7513F226-2EB8-7844-A867-B8F2BD7B39AD}"/>
              </a:ext>
            </a:extLst>
          </p:cNvPr>
          <p:cNvSpPr>
            <a:spLocks noGrp="1" noChangeArrowheads="1"/>
          </p:cNvSpPr>
          <p:nvPr>
            <p:ph type="sldNum" sz="quarter" idx="11"/>
          </p:nvPr>
        </p:nvSpPr>
        <p:spPr>
          <a:ln/>
        </p:spPr>
        <p:txBody>
          <a:bodyPr/>
          <a:lstStyle>
            <a:lvl1pPr>
              <a:defRPr/>
            </a:lvl1pPr>
          </a:lstStyle>
          <a:p>
            <a:pPr>
              <a:defRPr/>
            </a:pPr>
            <a:fld id="{4DDC317A-7115-1447-A3EA-179600B564D0}" type="slidenum">
              <a:rPr lang="en-US" altLang="en-US"/>
              <a:pPr>
                <a:defRPr/>
              </a:pPr>
              <a:t>‹#›</a:t>
            </a:fld>
            <a:endParaRPr lang="en-US" altLang="en-US"/>
          </a:p>
        </p:txBody>
      </p:sp>
    </p:spTree>
    <p:extLst>
      <p:ext uri="{BB962C8B-B14F-4D97-AF65-F5344CB8AC3E}">
        <p14:creationId xmlns:p14="http://schemas.microsoft.com/office/powerpoint/2010/main" val="2988406497"/>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8627C71B-EDC2-1445-BBA8-640782249186}"/>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0B958A16-5E9C-B445-AF57-EF5CDEBF3E0E}"/>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AB06FE8-1E6A-3342-8236-C414132BF53E}" type="slidenum">
              <a:rPr lang="en-US" altLang="en-US"/>
              <a:pPr>
                <a:defRPr/>
              </a:pPr>
              <a:t>‹#›</a:t>
            </a:fld>
            <a:endParaRPr lang="en-US" altLang="en-US"/>
          </a:p>
        </p:txBody>
      </p:sp>
    </p:spTree>
    <p:extLst>
      <p:ext uri="{BB962C8B-B14F-4D97-AF65-F5344CB8AC3E}">
        <p14:creationId xmlns:p14="http://schemas.microsoft.com/office/powerpoint/2010/main" val="4058696261"/>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02AFDBD5-081C-2C49-9625-F770FCBA5E4B}"/>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a:extLst>
              <a:ext uri="{FF2B5EF4-FFF2-40B4-BE49-F238E27FC236}">
                <a16:creationId xmlns:a16="http://schemas.microsoft.com/office/drawing/2014/main" id="{15294AE6-4DF2-EC4B-9344-697D8BAF10CC}"/>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1B1B105-BE8E-8842-8E6D-0757A98AA255}" type="slidenum">
              <a:rPr lang="en-US" altLang="en-US"/>
              <a:pPr>
                <a:defRPr/>
              </a:pPr>
              <a:t>‹#›</a:t>
            </a:fld>
            <a:endParaRPr lang="en-US" altLang="en-US"/>
          </a:p>
        </p:txBody>
      </p:sp>
    </p:spTree>
    <p:extLst>
      <p:ext uri="{BB962C8B-B14F-4D97-AF65-F5344CB8AC3E}">
        <p14:creationId xmlns:p14="http://schemas.microsoft.com/office/powerpoint/2010/main" val="315581423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CAC96CBF-A6DE-D046-A601-59A502E06421}"/>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a:extLst>
              <a:ext uri="{FF2B5EF4-FFF2-40B4-BE49-F238E27FC236}">
                <a16:creationId xmlns:a16="http://schemas.microsoft.com/office/drawing/2014/main" id="{3FDE946E-95D0-5A4C-B651-F48795EF13DF}"/>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4D70267-3EB3-DF44-AB1B-3C13678813A3}" type="slidenum">
              <a:rPr lang="en-US" altLang="en-US"/>
              <a:pPr>
                <a:defRPr/>
              </a:pPr>
              <a:t>‹#›</a:t>
            </a:fld>
            <a:endParaRPr lang="en-US" altLang="en-US"/>
          </a:p>
        </p:txBody>
      </p:sp>
    </p:spTree>
    <p:extLst>
      <p:ext uri="{BB962C8B-B14F-4D97-AF65-F5344CB8AC3E}">
        <p14:creationId xmlns:p14="http://schemas.microsoft.com/office/powerpoint/2010/main" val="3109322701"/>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FE562540-E7C4-BB43-B566-144491F47A47}"/>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a:extLst>
              <a:ext uri="{FF2B5EF4-FFF2-40B4-BE49-F238E27FC236}">
                <a16:creationId xmlns:a16="http://schemas.microsoft.com/office/drawing/2014/main" id="{F05215AC-8F39-1E47-9F14-BF4613727717}"/>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15B707F-67A4-DA42-816E-5DF13A099CC4}" type="slidenum">
              <a:rPr lang="en-US" altLang="en-US"/>
              <a:pPr>
                <a:defRPr/>
              </a:pPr>
              <a:t>‹#›</a:t>
            </a:fld>
            <a:endParaRPr lang="en-US" altLang="en-US"/>
          </a:p>
        </p:txBody>
      </p:sp>
    </p:spTree>
    <p:extLst>
      <p:ext uri="{BB962C8B-B14F-4D97-AF65-F5344CB8AC3E}">
        <p14:creationId xmlns:p14="http://schemas.microsoft.com/office/powerpoint/2010/main" val="303127869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DBDF044A-9556-3740-9960-C2B708761B6B}"/>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0D75F002-2226-814E-A0B5-493B26014BEA}"/>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9815857-AD7B-954C-A805-6C7780519740}" type="slidenum">
              <a:rPr lang="en-US" altLang="en-US"/>
              <a:pPr>
                <a:defRPr/>
              </a:pPr>
              <a:t>‹#›</a:t>
            </a:fld>
            <a:endParaRPr lang="en-US" altLang="en-US"/>
          </a:p>
        </p:txBody>
      </p:sp>
    </p:spTree>
    <p:extLst>
      <p:ext uri="{BB962C8B-B14F-4D97-AF65-F5344CB8AC3E}">
        <p14:creationId xmlns:p14="http://schemas.microsoft.com/office/powerpoint/2010/main" val="1232353617"/>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3B8C2278-83B5-F34A-A426-482F7D9975ED}"/>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653745FE-DDF7-2949-AE24-A78FFF7D0B35}"/>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5385B63-ABF2-1946-97AC-B4A44E920B06}" type="slidenum">
              <a:rPr lang="en-US" altLang="en-US"/>
              <a:pPr>
                <a:defRPr/>
              </a:pPr>
              <a:t>‹#›</a:t>
            </a:fld>
            <a:endParaRPr lang="en-US" altLang="en-US"/>
          </a:p>
        </p:txBody>
      </p:sp>
    </p:spTree>
    <p:extLst>
      <p:ext uri="{BB962C8B-B14F-4D97-AF65-F5344CB8AC3E}">
        <p14:creationId xmlns:p14="http://schemas.microsoft.com/office/powerpoint/2010/main" val="126726256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C5C9978C-3A26-2240-85BB-98C2D44E24D4}"/>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2D6271E4-1979-1F4C-9E16-9D4FA0DB1738}"/>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871C2D-B2AE-A446-B995-D8BF8ACD8CA2}" type="slidenum">
              <a:rPr lang="en-US" altLang="en-US"/>
              <a:pPr>
                <a:defRPr/>
              </a:pPr>
              <a:t>‹#›</a:t>
            </a:fld>
            <a:endParaRPr lang="en-US" altLang="en-US"/>
          </a:p>
        </p:txBody>
      </p:sp>
    </p:spTree>
    <p:extLst>
      <p:ext uri="{BB962C8B-B14F-4D97-AF65-F5344CB8AC3E}">
        <p14:creationId xmlns:p14="http://schemas.microsoft.com/office/powerpoint/2010/main" val="255459638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7CACDB55-BD39-6349-B6F6-E9BA947B984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F0A13895-9246-964F-A123-DC4E8E000A6A}"/>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131645-0551-0E43-AA4A-B37F3BEF458B}" type="slidenum">
              <a:rPr lang="en-US" altLang="en-US"/>
              <a:pPr>
                <a:defRPr/>
              </a:pPr>
              <a:t>‹#›</a:t>
            </a:fld>
            <a:endParaRPr lang="en-US" altLang="en-US"/>
          </a:p>
        </p:txBody>
      </p:sp>
    </p:spTree>
    <p:extLst>
      <p:ext uri="{BB962C8B-B14F-4D97-AF65-F5344CB8AC3E}">
        <p14:creationId xmlns:p14="http://schemas.microsoft.com/office/powerpoint/2010/main" val="3770264244"/>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BB22F3D8-372A-7E4F-BAF0-2B62E16D72F9}"/>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2538D10A-B20C-1F4A-A69F-0F0B507B6CBC}"/>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323C0A52-D6B6-4A4D-BD73-5955293DBD07}"/>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203D96CF-D2B5-284A-8A3B-88E2B14F16CA}"/>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ECE92EBB-E8F1-BB42-9972-9FC2F1E39DD3}"/>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D815D7EE-6875-8949-837F-2AE3A4F79FD4}"/>
              </a:ext>
            </a:extLst>
          </p:cNvPr>
          <p:cNvSpPr>
            <a:spLocks noGrp="1" noChangeArrowheads="1"/>
          </p:cNvSpPr>
          <p:nvPr>
            <p:ph type="sldNum" sz="quarter" idx="12"/>
          </p:nvPr>
        </p:nvSpPr>
        <p:spPr/>
        <p:txBody>
          <a:bodyPr/>
          <a:lstStyle>
            <a:lvl1pPr>
              <a:defRPr sz="1200"/>
            </a:lvl1pPr>
          </a:lstStyle>
          <a:p>
            <a:pPr>
              <a:defRPr/>
            </a:pPr>
            <a:fld id="{800691C5-9FA5-3F46-90A7-ED5D0D102BB3}" type="slidenum">
              <a:rPr lang="en-US" altLang="en-US"/>
              <a:pPr>
                <a:defRPr/>
              </a:pPr>
              <a:t>‹#›</a:t>
            </a:fld>
            <a:endParaRPr lang="en-US" altLang="en-US"/>
          </a:p>
        </p:txBody>
      </p:sp>
    </p:spTree>
    <p:extLst>
      <p:ext uri="{BB962C8B-B14F-4D97-AF65-F5344CB8AC3E}">
        <p14:creationId xmlns:p14="http://schemas.microsoft.com/office/powerpoint/2010/main" val="326276362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30D4116A-1656-924F-8339-968CDC00B50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A92E4BB7-CF8F-934D-88CB-2C51D02F6495}"/>
              </a:ext>
            </a:extLst>
          </p:cNvPr>
          <p:cNvSpPr>
            <a:spLocks noGrp="1" noChangeArrowheads="1"/>
          </p:cNvSpPr>
          <p:nvPr>
            <p:ph type="sldNum" sz="quarter" idx="11"/>
          </p:nvPr>
        </p:nvSpPr>
        <p:spPr>
          <a:ln/>
        </p:spPr>
        <p:txBody>
          <a:bodyPr/>
          <a:lstStyle>
            <a:lvl1pPr>
              <a:defRPr/>
            </a:lvl1pPr>
          </a:lstStyle>
          <a:p>
            <a:pPr>
              <a:defRPr/>
            </a:pPr>
            <a:fld id="{8DE33320-76E4-0249-8CA9-3902D97168FA}" type="slidenum">
              <a:rPr lang="en-US" altLang="en-US"/>
              <a:pPr>
                <a:defRPr/>
              </a:pPr>
              <a:t>‹#›</a:t>
            </a:fld>
            <a:endParaRPr lang="en-US" altLang="en-US"/>
          </a:p>
        </p:txBody>
      </p:sp>
    </p:spTree>
    <p:extLst>
      <p:ext uri="{BB962C8B-B14F-4D97-AF65-F5344CB8AC3E}">
        <p14:creationId xmlns:p14="http://schemas.microsoft.com/office/powerpoint/2010/main" val="2780190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A978A423-3D9F-894F-B5AD-E1A2D46BB975}"/>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a:extLst>
              <a:ext uri="{FF2B5EF4-FFF2-40B4-BE49-F238E27FC236}">
                <a16:creationId xmlns:a16="http://schemas.microsoft.com/office/drawing/2014/main" id="{97848F5F-7FA1-4047-92D1-DE982BEA3E23}"/>
              </a:ext>
            </a:extLst>
          </p:cNvPr>
          <p:cNvSpPr>
            <a:spLocks noGrp="1" noChangeArrowheads="1"/>
          </p:cNvSpPr>
          <p:nvPr>
            <p:ph type="sldNum" sz="quarter" idx="11"/>
          </p:nvPr>
        </p:nvSpPr>
        <p:spPr>
          <a:ln/>
        </p:spPr>
        <p:txBody>
          <a:bodyPr/>
          <a:lstStyle>
            <a:lvl1pPr>
              <a:defRPr/>
            </a:lvl1pPr>
          </a:lstStyle>
          <a:p>
            <a:pPr>
              <a:defRPr/>
            </a:pPr>
            <a:fld id="{D24479A0-53FE-6846-9177-9D957D5DB55D}" type="slidenum">
              <a:rPr lang="en-US" altLang="en-US"/>
              <a:pPr>
                <a:defRPr/>
              </a:pPr>
              <a:t>‹#›</a:t>
            </a:fld>
            <a:endParaRPr lang="en-US" altLang="en-US"/>
          </a:p>
        </p:txBody>
      </p:sp>
    </p:spTree>
    <p:extLst>
      <p:ext uri="{BB962C8B-B14F-4D97-AF65-F5344CB8AC3E}">
        <p14:creationId xmlns:p14="http://schemas.microsoft.com/office/powerpoint/2010/main" val="1821124980"/>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2D009077-10AD-0947-8806-7D3C25918E6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AA347429-32EA-F843-AE5C-FC1A699EBC2F}"/>
              </a:ext>
            </a:extLst>
          </p:cNvPr>
          <p:cNvSpPr>
            <a:spLocks noGrp="1" noChangeArrowheads="1"/>
          </p:cNvSpPr>
          <p:nvPr>
            <p:ph type="sldNum" sz="quarter" idx="11"/>
          </p:nvPr>
        </p:nvSpPr>
        <p:spPr>
          <a:ln/>
        </p:spPr>
        <p:txBody>
          <a:bodyPr/>
          <a:lstStyle>
            <a:lvl1pPr>
              <a:defRPr/>
            </a:lvl1pPr>
          </a:lstStyle>
          <a:p>
            <a:pPr>
              <a:defRPr/>
            </a:pPr>
            <a:fld id="{06FAB052-3664-BF4F-993F-29369860E1D8}" type="slidenum">
              <a:rPr lang="en-US" altLang="en-US"/>
              <a:pPr>
                <a:defRPr/>
              </a:pPr>
              <a:t>‹#›</a:t>
            </a:fld>
            <a:endParaRPr lang="en-US" altLang="en-US"/>
          </a:p>
        </p:txBody>
      </p:sp>
    </p:spTree>
    <p:extLst>
      <p:ext uri="{BB962C8B-B14F-4D97-AF65-F5344CB8AC3E}">
        <p14:creationId xmlns:p14="http://schemas.microsoft.com/office/powerpoint/2010/main" val="96372301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4642810-0270-CB48-A1CA-24DCF4455E9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431DA97B-4E00-DC4F-B7DB-18E15C434422}"/>
              </a:ext>
            </a:extLst>
          </p:cNvPr>
          <p:cNvSpPr>
            <a:spLocks noGrp="1" noChangeArrowheads="1"/>
          </p:cNvSpPr>
          <p:nvPr>
            <p:ph type="sldNum" sz="quarter" idx="11"/>
          </p:nvPr>
        </p:nvSpPr>
        <p:spPr>
          <a:ln/>
        </p:spPr>
        <p:txBody>
          <a:bodyPr/>
          <a:lstStyle>
            <a:lvl1pPr>
              <a:defRPr/>
            </a:lvl1pPr>
          </a:lstStyle>
          <a:p>
            <a:pPr>
              <a:defRPr/>
            </a:pPr>
            <a:fld id="{6C6EB4A5-7404-294B-999D-175F606D6201}" type="slidenum">
              <a:rPr lang="en-US" altLang="en-US"/>
              <a:pPr>
                <a:defRPr/>
              </a:pPr>
              <a:t>‹#›</a:t>
            </a:fld>
            <a:endParaRPr lang="en-US" altLang="en-US"/>
          </a:p>
        </p:txBody>
      </p:sp>
    </p:spTree>
    <p:extLst>
      <p:ext uri="{BB962C8B-B14F-4D97-AF65-F5344CB8AC3E}">
        <p14:creationId xmlns:p14="http://schemas.microsoft.com/office/powerpoint/2010/main" val="229595606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24BD8FCD-1BEB-6A42-B8B1-C39ED5BE279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91A21973-5A9E-154E-A49A-033DD08EB7E1}"/>
              </a:ext>
            </a:extLst>
          </p:cNvPr>
          <p:cNvSpPr>
            <a:spLocks noGrp="1" noChangeArrowheads="1"/>
          </p:cNvSpPr>
          <p:nvPr>
            <p:ph type="sldNum" sz="quarter" idx="11"/>
          </p:nvPr>
        </p:nvSpPr>
        <p:spPr>
          <a:ln/>
        </p:spPr>
        <p:txBody>
          <a:bodyPr/>
          <a:lstStyle>
            <a:lvl1pPr>
              <a:defRPr/>
            </a:lvl1pPr>
          </a:lstStyle>
          <a:p>
            <a:pPr>
              <a:defRPr/>
            </a:pPr>
            <a:fld id="{08A13A1E-7D24-2943-AA19-843CF9E69946}" type="slidenum">
              <a:rPr lang="en-US" altLang="en-US"/>
              <a:pPr>
                <a:defRPr/>
              </a:pPr>
              <a:t>‹#›</a:t>
            </a:fld>
            <a:endParaRPr lang="en-US" altLang="en-US"/>
          </a:p>
        </p:txBody>
      </p:sp>
    </p:spTree>
    <p:extLst>
      <p:ext uri="{BB962C8B-B14F-4D97-AF65-F5344CB8AC3E}">
        <p14:creationId xmlns:p14="http://schemas.microsoft.com/office/powerpoint/2010/main" val="22558978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DB659D62-F008-694B-A107-310AB43E4CD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866F093A-DC6C-3444-8F25-CDFB50F79EDF}"/>
              </a:ext>
            </a:extLst>
          </p:cNvPr>
          <p:cNvSpPr>
            <a:spLocks noGrp="1" noChangeArrowheads="1"/>
          </p:cNvSpPr>
          <p:nvPr>
            <p:ph type="sldNum" sz="quarter" idx="11"/>
          </p:nvPr>
        </p:nvSpPr>
        <p:spPr>
          <a:ln/>
        </p:spPr>
        <p:txBody>
          <a:bodyPr/>
          <a:lstStyle>
            <a:lvl1pPr>
              <a:defRPr/>
            </a:lvl1pPr>
          </a:lstStyle>
          <a:p>
            <a:pPr>
              <a:defRPr/>
            </a:pPr>
            <a:fld id="{3BD812E9-CA0A-8244-A046-0571FC545305}" type="slidenum">
              <a:rPr lang="en-US" altLang="en-US"/>
              <a:pPr>
                <a:defRPr/>
              </a:pPr>
              <a:t>‹#›</a:t>
            </a:fld>
            <a:endParaRPr lang="en-US" altLang="en-US"/>
          </a:p>
        </p:txBody>
      </p:sp>
    </p:spTree>
    <p:extLst>
      <p:ext uri="{BB962C8B-B14F-4D97-AF65-F5344CB8AC3E}">
        <p14:creationId xmlns:p14="http://schemas.microsoft.com/office/powerpoint/2010/main" val="1732224249"/>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F96B94DE-149A-A84D-858F-4D5B428FA7A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24B1C692-591D-3346-8E1A-A19CC1BBF043}"/>
              </a:ext>
            </a:extLst>
          </p:cNvPr>
          <p:cNvSpPr>
            <a:spLocks noGrp="1" noChangeArrowheads="1"/>
          </p:cNvSpPr>
          <p:nvPr>
            <p:ph type="sldNum" sz="quarter" idx="11"/>
          </p:nvPr>
        </p:nvSpPr>
        <p:spPr>
          <a:ln/>
        </p:spPr>
        <p:txBody>
          <a:bodyPr/>
          <a:lstStyle>
            <a:lvl1pPr>
              <a:defRPr/>
            </a:lvl1pPr>
          </a:lstStyle>
          <a:p>
            <a:pPr>
              <a:defRPr/>
            </a:pPr>
            <a:fld id="{1D4001C4-BF5C-F640-BD99-70162C2025EC}" type="slidenum">
              <a:rPr lang="en-US" altLang="en-US"/>
              <a:pPr>
                <a:defRPr/>
              </a:pPr>
              <a:t>‹#›</a:t>
            </a:fld>
            <a:endParaRPr lang="en-US" altLang="en-US"/>
          </a:p>
        </p:txBody>
      </p:sp>
    </p:spTree>
    <p:extLst>
      <p:ext uri="{BB962C8B-B14F-4D97-AF65-F5344CB8AC3E}">
        <p14:creationId xmlns:p14="http://schemas.microsoft.com/office/powerpoint/2010/main" val="2634865588"/>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7690CA2F-7EF4-4D4B-B05E-9CD06D97C0C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3EF9E563-85B6-884B-A069-BAB01B87B7D8}"/>
              </a:ext>
            </a:extLst>
          </p:cNvPr>
          <p:cNvSpPr>
            <a:spLocks noGrp="1" noChangeArrowheads="1"/>
          </p:cNvSpPr>
          <p:nvPr>
            <p:ph type="sldNum" sz="quarter" idx="11"/>
          </p:nvPr>
        </p:nvSpPr>
        <p:spPr>
          <a:ln/>
        </p:spPr>
        <p:txBody>
          <a:bodyPr/>
          <a:lstStyle>
            <a:lvl1pPr>
              <a:defRPr/>
            </a:lvl1pPr>
          </a:lstStyle>
          <a:p>
            <a:pPr>
              <a:defRPr/>
            </a:pPr>
            <a:fld id="{7D3D0717-7499-9E44-845B-E851FCB16976}" type="slidenum">
              <a:rPr lang="en-US" altLang="en-US"/>
              <a:pPr>
                <a:defRPr/>
              </a:pPr>
              <a:t>‹#›</a:t>
            </a:fld>
            <a:endParaRPr lang="en-US" altLang="en-US"/>
          </a:p>
        </p:txBody>
      </p:sp>
    </p:spTree>
    <p:extLst>
      <p:ext uri="{BB962C8B-B14F-4D97-AF65-F5344CB8AC3E}">
        <p14:creationId xmlns:p14="http://schemas.microsoft.com/office/powerpoint/2010/main" val="851896401"/>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9562426B-A5A0-F944-991E-0F589442A93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EBECD59-3F6D-0145-A9B5-5EE2DF859F8B}"/>
              </a:ext>
            </a:extLst>
          </p:cNvPr>
          <p:cNvSpPr>
            <a:spLocks noGrp="1" noChangeArrowheads="1"/>
          </p:cNvSpPr>
          <p:nvPr>
            <p:ph type="sldNum" sz="quarter" idx="11"/>
          </p:nvPr>
        </p:nvSpPr>
        <p:spPr>
          <a:ln/>
        </p:spPr>
        <p:txBody>
          <a:bodyPr/>
          <a:lstStyle>
            <a:lvl1pPr>
              <a:defRPr/>
            </a:lvl1pPr>
          </a:lstStyle>
          <a:p>
            <a:pPr>
              <a:defRPr/>
            </a:pPr>
            <a:fld id="{25E9139E-1132-E74D-AAEB-A81F8150B18F}" type="slidenum">
              <a:rPr lang="en-US" altLang="en-US"/>
              <a:pPr>
                <a:defRPr/>
              </a:pPr>
              <a:t>‹#›</a:t>
            </a:fld>
            <a:endParaRPr lang="en-US" altLang="en-US"/>
          </a:p>
        </p:txBody>
      </p:sp>
    </p:spTree>
    <p:extLst>
      <p:ext uri="{BB962C8B-B14F-4D97-AF65-F5344CB8AC3E}">
        <p14:creationId xmlns:p14="http://schemas.microsoft.com/office/powerpoint/2010/main" val="180224518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BB00FC4D-28B2-774A-BDF5-CB3A5D1E70E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EBDB0E60-2A7B-1B44-BB6D-97BF3A139C97}"/>
              </a:ext>
            </a:extLst>
          </p:cNvPr>
          <p:cNvSpPr>
            <a:spLocks noGrp="1" noChangeArrowheads="1"/>
          </p:cNvSpPr>
          <p:nvPr>
            <p:ph type="sldNum" sz="quarter" idx="11"/>
          </p:nvPr>
        </p:nvSpPr>
        <p:spPr>
          <a:ln/>
        </p:spPr>
        <p:txBody>
          <a:bodyPr/>
          <a:lstStyle>
            <a:lvl1pPr>
              <a:defRPr/>
            </a:lvl1pPr>
          </a:lstStyle>
          <a:p>
            <a:pPr>
              <a:defRPr/>
            </a:pPr>
            <a:fld id="{FC5C9412-F662-064D-BEDC-D33A60B08A72}" type="slidenum">
              <a:rPr lang="en-US" altLang="en-US"/>
              <a:pPr>
                <a:defRPr/>
              </a:pPr>
              <a:t>‹#›</a:t>
            </a:fld>
            <a:endParaRPr lang="en-US" altLang="en-US"/>
          </a:p>
        </p:txBody>
      </p:sp>
    </p:spTree>
    <p:extLst>
      <p:ext uri="{BB962C8B-B14F-4D97-AF65-F5344CB8AC3E}">
        <p14:creationId xmlns:p14="http://schemas.microsoft.com/office/powerpoint/2010/main" val="3471760168"/>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0E3EA30-DFF3-9C4B-9691-5C9AAB88EB4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B2EE262-3A13-4443-80B8-614C7A4B25F7}"/>
              </a:ext>
            </a:extLst>
          </p:cNvPr>
          <p:cNvSpPr>
            <a:spLocks noGrp="1" noChangeArrowheads="1"/>
          </p:cNvSpPr>
          <p:nvPr>
            <p:ph type="sldNum" sz="quarter" idx="11"/>
          </p:nvPr>
        </p:nvSpPr>
        <p:spPr>
          <a:ln/>
        </p:spPr>
        <p:txBody>
          <a:bodyPr/>
          <a:lstStyle>
            <a:lvl1pPr>
              <a:defRPr/>
            </a:lvl1pPr>
          </a:lstStyle>
          <a:p>
            <a:pPr>
              <a:defRPr/>
            </a:pPr>
            <a:fld id="{C5970A1F-36EE-AC4A-B790-1CFE7EECDED3}" type="slidenum">
              <a:rPr lang="en-US" altLang="en-US"/>
              <a:pPr>
                <a:defRPr/>
              </a:pPr>
              <a:t>‹#›</a:t>
            </a:fld>
            <a:endParaRPr lang="en-US" altLang="en-US"/>
          </a:p>
        </p:txBody>
      </p:sp>
    </p:spTree>
    <p:extLst>
      <p:ext uri="{BB962C8B-B14F-4D97-AF65-F5344CB8AC3E}">
        <p14:creationId xmlns:p14="http://schemas.microsoft.com/office/powerpoint/2010/main" val="3425264658"/>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A476F68-C964-6F4C-B323-CADD64DDE3D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F4A41114-0EC5-4244-A8AE-388F27C49018}"/>
              </a:ext>
            </a:extLst>
          </p:cNvPr>
          <p:cNvSpPr>
            <a:spLocks noGrp="1" noChangeArrowheads="1"/>
          </p:cNvSpPr>
          <p:nvPr>
            <p:ph type="sldNum" sz="quarter" idx="11"/>
          </p:nvPr>
        </p:nvSpPr>
        <p:spPr>
          <a:ln/>
        </p:spPr>
        <p:txBody>
          <a:bodyPr/>
          <a:lstStyle>
            <a:lvl1pPr>
              <a:defRPr/>
            </a:lvl1pPr>
          </a:lstStyle>
          <a:p>
            <a:pPr>
              <a:defRPr/>
            </a:pPr>
            <a:fld id="{C811C9BF-9555-1749-A87B-CA7C52D013D0}" type="slidenum">
              <a:rPr lang="en-US" altLang="en-US"/>
              <a:pPr>
                <a:defRPr/>
              </a:pPr>
              <a:t>‹#›</a:t>
            </a:fld>
            <a:endParaRPr lang="en-US" altLang="en-US"/>
          </a:p>
        </p:txBody>
      </p:sp>
    </p:spTree>
    <p:extLst>
      <p:ext uri="{BB962C8B-B14F-4D97-AF65-F5344CB8AC3E}">
        <p14:creationId xmlns:p14="http://schemas.microsoft.com/office/powerpoint/2010/main" val="144375484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5FE7A5D5-3B98-3B4A-91BA-CD8ED2A5A915}"/>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a:extLst>
              <a:ext uri="{FF2B5EF4-FFF2-40B4-BE49-F238E27FC236}">
                <a16:creationId xmlns:a16="http://schemas.microsoft.com/office/drawing/2014/main" id="{6EFE7942-9EC5-AF40-968B-2407967B19D4}"/>
              </a:ext>
            </a:extLst>
          </p:cNvPr>
          <p:cNvSpPr>
            <a:spLocks noGrp="1" noChangeArrowheads="1"/>
          </p:cNvSpPr>
          <p:nvPr>
            <p:ph type="sldNum" sz="quarter" idx="11"/>
          </p:nvPr>
        </p:nvSpPr>
        <p:spPr>
          <a:ln/>
        </p:spPr>
        <p:txBody>
          <a:bodyPr/>
          <a:lstStyle>
            <a:lvl1pPr>
              <a:defRPr/>
            </a:lvl1pPr>
          </a:lstStyle>
          <a:p>
            <a:pPr>
              <a:defRPr/>
            </a:pPr>
            <a:fld id="{2BE9CDE0-5DCD-7B46-AA26-4594E19FFC96}" type="slidenum">
              <a:rPr lang="en-US" altLang="en-US"/>
              <a:pPr>
                <a:defRPr/>
              </a:pPr>
              <a:t>‹#›</a:t>
            </a:fld>
            <a:endParaRPr lang="en-US" altLang="en-US"/>
          </a:p>
        </p:txBody>
      </p:sp>
    </p:spTree>
    <p:extLst>
      <p:ext uri="{BB962C8B-B14F-4D97-AF65-F5344CB8AC3E}">
        <p14:creationId xmlns:p14="http://schemas.microsoft.com/office/powerpoint/2010/main" val="206536520"/>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9_Title and Horizontal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7592093" cy="762000"/>
          </a:xfrm>
        </p:spPr>
        <p:txBody>
          <a:bodyPr/>
          <a:lstStyle>
            <a:lvl1pPr>
              <a:defRPr>
                <a:latin typeface="Calibri"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96875" y="1362075"/>
            <a:ext cx="7896225" cy="24479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1"/>
          </p:nvPr>
        </p:nvSpPr>
        <p:spPr>
          <a:xfrm>
            <a:off x="404565" y="3886201"/>
            <a:ext cx="7896225" cy="2452382"/>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5768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321320784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1232136295"/>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987259404"/>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23237891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3353631975"/>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227343161"/>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2921799603"/>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200208442"/>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409366847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336AB2A2-A4A5-5347-AAE3-FADA1FF8F55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16606DB9-E3E9-1843-B9B4-2362ED0179D4}"/>
              </a:ext>
            </a:extLst>
          </p:cNvPr>
          <p:cNvSpPr>
            <a:spLocks noGrp="1" noChangeArrowheads="1"/>
          </p:cNvSpPr>
          <p:nvPr>
            <p:ph type="sldNum" sz="quarter" idx="11"/>
          </p:nvPr>
        </p:nvSpPr>
        <p:spPr>
          <a:ln/>
        </p:spPr>
        <p:txBody>
          <a:bodyPr/>
          <a:lstStyle>
            <a:lvl1pPr>
              <a:defRPr/>
            </a:lvl1pPr>
          </a:lstStyle>
          <a:p>
            <a:pPr>
              <a:defRPr/>
            </a:pPr>
            <a:fld id="{F19B7584-59C6-714F-BE89-0E36189F2848}" type="slidenum">
              <a:rPr lang="en-US" altLang="en-US"/>
              <a:pPr>
                <a:defRPr/>
              </a:pPr>
              <a:t>‹#›</a:t>
            </a:fld>
            <a:endParaRPr lang="en-US" altLang="en-US"/>
          </a:p>
        </p:txBody>
      </p:sp>
    </p:spTree>
    <p:extLst>
      <p:ext uri="{BB962C8B-B14F-4D97-AF65-F5344CB8AC3E}">
        <p14:creationId xmlns:p14="http://schemas.microsoft.com/office/powerpoint/2010/main" val="4102012300"/>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326321201"/>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410180403"/>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3172334251"/>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48240495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1501348404"/>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2396358040"/>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2566274157"/>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814173438"/>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72779708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265169784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4F4482DE-19EA-F743-8B0C-AF1B284B2299}"/>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603AB263-31E2-B64E-A81F-2C5639871A78}"/>
              </a:ext>
            </a:extLst>
          </p:cNvPr>
          <p:cNvSpPr>
            <a:spLocks noGrp="1" noChangeArrowheads="1"/>
          </p:cNvSpPr>
          <p:nvPr>
            <p:ph type="sldNum" sz="quarter" idx="11"/>
          </p:nvPr>
        </p:nvSpPr>
        <p:spPr>
          <a:ln/>
        </p:spPr>
        <p:txBody>
          <a:bodyPr/>
          <a:lstStyle>
            <a:lvl1pPr>
              <a:defRPr/>
            </a:lvl1pPr>
          </a:lstStyle>
          <a:p>
            <a:pPr>
              <a:defRPr/>
            </a:pPr>
            <a:fld id="{B6325E77-4C52-7848-99F4-1877F0C588B2}" type="slidenum">
              <a:rPr lang="en-US" altLang="en-US"/>
              <a:pPr>
                <a:defRPr/>
              </a:pPr>
              <a:t>‹#›</a:t>
            </a:fld>
            <a:endParaRPr lang="en-US" altLang="en-US"/>
          </a:p>
        </p:txBody>
      </p:sp>
    </p:spTree>
    <p:extLst>
      <p:ext uri="{BB962C8B-B14F-4D97-AF65-F5344CB8AC3E}">
        <p14:creationId xmlns:p14="http://schemas.microsoft.com/office/powerpoint/2010/main" val="3869223231"/>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598201720"/>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793910160"/>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585655577"/>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97731018"/>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7865251"/>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29905521"/>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4948639"/>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81126672"/>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2078194"/>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544842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theme" Target="../theme/theme10.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1.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1.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image" Target="../media/image1.pn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026">
            <a:extLst>
              <a:ext uri="{FF2B5EF4-FFF2-40B4-BE49-F238E27FC236}">
                <a16:creationId xmlns:a16="http://schemas.microsoft.com/office/drawing/2014/main" id="{92C6B81F-42E3-BA45-9AF8-76399543A613}"/>
              </a:ext>
            </a:extLst>
          </p:cNvPr>
          <p:cNvSpPr>
            <a:spLocks noGrp="1" noChangeArrowheads="1"/>
          </p:cNvSpPr>
          <p:nvPr>
            <p:ph type="title"/>
          </p:nvPr>
        </p:nvSpPr>
        <p:spPr bwMode="auto">
          <a:xfrm>
            <a:off x="228600" y="152400"/>
            <a:ext cx="8610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4339" name="Rectangle 1027">
            <a:extLst>
              <a:ext uri="{FF2B5EF4-FFF2-40B4-BE49-F238E27FC236}">
                <a16:creationId xmlns:a16="http://schemas.microsoft.com/office/drawing/2014/main" id="{493C66BC-7CB9-274E-A6C9-B92762DA9C02}"/>
              </a:ext>
            </a:extLst>
          </p:cNvPr>
          <p:cNvSpPr>
            <a:spLocks noGrp="1" noChangeArrowheads="1"/>
          </p:cNvSpPr>
          <p:nvPr>
            <p:ph type="body" idx="1"/>
          </p:nvPr>
        </p:nvSpPr>
        <p:spPr bwMode="auto">
          <a:xfrm>
            <a:off x="228600" y="1095375"/>
            <a:ext cx="86106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A501E58F-3A9C-DD48-B289-923861D1A915}"/>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Garamond" charset="0"/>
                <a:ea typeface="ＭＳ Ｐゴシック" charset="0"/>
                <a:cs typeface="ＭＳ Ｐゴシック" charset="0"/>
              </a:defRPr>
            </a:lvl1pPr>
          </a:lstStyle>
          <a:p>
            <a:pPr>
              <a:defRPr/>
            </a:pPr>
            <a:endParaRPr lang="en-US"/>
          </a:p>
        </p:txBody>
      </p:sp>
      <p:sp>
        <p:nvSpPr>
          <p:cNvPr id="100358" name="Rectangle 1030">
            <a:extLst>
              <a:ext uri="{FF2B5EF4-FFF2-40B4-BE49-F238E27FC236}">
                <a16:creationId xmlns:a16="http://schemas.microsoft.com/office/drawing/2014/main" id="{71BD1387-A05D-394B-B8F4-FF02837F724C}"/>
              </a:ext>
            </a:extLst>
          </p:cNvPr>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8D774979-90F4-4840-9857-53A7B1F74FA1}" type="slidenum">
              <a:rPr lang="en-US" altLang="en-US"/>
              <a:pPr>
                <a:defRPr/>
              </a:pPr>
              <a:t>‹#›</a:t>
            </a:fld>
            <a:endParaRPr lang="en-US" altLang="en-US"/>
          </a:p>
        </p:txBody>
      </p:sp>
      <p:sp>
        <p:nvSpPr>
          <p:cNvPr id="14342" name="Line 1032">
            <a:extLst>
              <a:ext uri="{FF2B5EF4-FFF2-40B4-BE49-F238E27FC236}">
                <a16:creationId xmlns:a16="http://schemas.microsoft.com/office/drawing/2014/main" id="{6F68501F-FFFE-D945-94C6-E836699281FA}"/>
              </a:ext>
            </a:extLst>
          </p:cNvPr>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3" name="Line 1033">
            <a:extLst>
              <a:ext uri="{FF2B5EF4-FFF2-40B4-BE49-F238E27FC236}">
                <a16:creationId xmlns:a16="http://schemas.microsoft.com/office/drawing/2014/main" id="{22DE2E1B-F139-C24D-B148-F753FB6E4681}"/>
              </a:ext>
            </a:extLst>
          </p:cNvPr>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4344" name="Picture 7" descr="safari.png">
            <a:extLst>
              <a:ext uri="{FF2B5EF4-FFF2-40B4-BE49-F238E27FC236}">
                <a16:creationId xmlns:a16="http://schemas.microsoft.com/office/drawing/2014/main" id="{BC64FB04-0B55-5F44-8D26-EFDD28FAA228}"/>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02" r:id="rId1"/>
    <p:sldLayoutId id="2147485224" r:id="rId2"/>
    <p:sldLayoutId id="2147485225" r:id="rId3"/>
    <p:sldLayoutId id="2147485226" r:id="rId4"/>
    <p:sldLayoutId id="2147485227" r:id="rId5"/>
    <p:sldLayoutId id="2147485228" r:id="rId6"/>
    <p:sldLayoutId id="2147485229" r:id="rId7"/>
    <p:sldLayoutId id="2147485230" r:id="rId8"/>
    <p:sldLayoutId id="2147485231" r:id="rId9"/>
    <p:sldLayoutId id="2147485232" r:id="rId10"/>
    <p:sldLayoutId id="2147485233" r:id="rId11"/>
    <p:sldLayoutId id="214748523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64398526"/>
      </p:ext>
    </p:extLst>
  </p:cSld>
  <p:clrMap bg1="lt1" tx1="dk1" bg2="lt2" tx2="dk2" accent1="accent1" accent2="accent2" accent3="accent3" accent4="accent4" accent5="accent5" accent6="accent6" hlink="hlink" folHlink="folHlink"/>
  <p:sldLayoutIdLst>
    <p:sldLayoutId id="2147485594" r:id="rId1"/>
    <p:sldLayoutId id="2147485595" r:id="rId2"/>
    <p:sldLayoutId id="2147485596" r:id="rId3"/>
    <p:sldLayoutId id="2147485597" r:id="rId4"/>
    <p:sldLayoutId id="2147485598" r:id="rId5"/>
    <p:sldLayoutId id="2147485599" r:id="rId6"/>
    <p:sldLayoutId id="2147485600" r:id="rId7"/>
    <p:sldLayoutId id="2147485601" r:id="rId8"/>
    <p:sldLayoutId id="2147485602" r:id="rId9"/>
    <p:sldLayoutId id="2147485603" r:id="rId10"/>
    <p:sldLayoutId id="2147485604" r:id="rId11"/>
    <p:sldLayoutId id="214748560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868458333"/>
      </p:ext>
    </p:extLst>
  </p:cSld>
  <p:clrMap bg1="lt1" tx1="dk1" bg2="lt2" tx2="dk2" accent1="accent1" accent2="accent2" accent3="accent3" accent4="accent4" accent5="accent5" accent6="accent6" hlink="hlink" folHlink="folHlink"/>
  <p:sldLayoutIdLst>
    <p:sldLayoutId id="2147485620" r:id="rId1"/>
    <p:sldLayoutId id="2147485621" r:id="rId2"/>
    <p:sldLayoutId id="2147485622" r:id="rId3"/>
    <p:sldLayoutId id="2147485623" r:id="rId4"/>
    <p:sldLayoutId id="2147485624" r:id="rId5"/>
    <p:sldLayoutId id="2147485625" r:id="rId6"/>
    <p:sldLayoutId id="2147485626" r:id="rId7"/>
    <p:sldLayoutId id="2147485627" r:id="rId8"/>
    <p:sldLayoutId id="2147485628" r:id="rId9"/>
    <p:sldLayoutId id="2147485629" r:id="rId10"/>
    <p:sldLayoutId id="214748563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650" name="Rectangle 1026">
            <a:extLst>
              <a:ext uri="{FF2B5EF4-FFF2-40B4-BE49-F238E27FC236}">
                <a16:creationId xmlns:a16="http://schemas.microsoft.com/office/drawing/2014/main" id="{0A0E6827-15C8-D447-A4FE-6DDF088FB82D}"/>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7651" name="Rectangle 1027">
            <a:extLst>
              <a:ext uri="{FF2B5EF4-FFF2-40B4-BE49-F238E27FC236}">
                <a16:creationId xmlns:a16="http://schemas.microsoft.com/office/drawing/2014/main" id="{F4E6558B-D79E-0043-98F6-220664313A03}"/>
              </a:ext>
            </a:extLst>
          </p:cNvPr>
          <p:cNvSpPr>
            <a:spLocks noGrp="1" noChangeArrowheads="1"/>
          </p:cNvSpPr>
          <p:nvPr>
            <p:ph type="body" idx="1"/>
          </p:nvPr>
        </p:nvSpPr>
        <p:spPr bwMode="auto">
          <a:xfrm>
            <a:off x="228600" y="1371600"/>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DDE46EEF-442F-5D41-8A5E-30A426FA3E1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fontAlgn="auto" hangingPunct="1">
              <a:spcBef>
                <a:spcPts val="0"/>
              </a:spcBef>
              <a:spcAft>
                <a:spcPts val="0"/>
              </a:spcAft>
              <a:defRPr sz="1200">
                <a:solidFill>
                  <a:srgbClr val="000000"/>
                </a:solidFill>
                <a:latin typeface="Garamond" pitchFamily="18" charset="0"/>
                <a:ea typeface="+mn-ea"/>
              </a:defRPr>
            </a:lvl1pPr>
          </a:lstStyle>
          <a:p>
            <a:pPr>
              <a:defRPr/>
            </a:pPr>
            <a:endParaRPr lang="en-US" altLang="en-US"/>
          </a:p>
        </p:txBody>
      </p:sp>
      <p:sp>
        <p:nvSpPr>
          <p:cNvPr id="100358" name="Rectangle 1030">
            <a:extLst>
              <a:ext uri="{FF2B5EF4-FFF2-40B4-BE49-F238E27FC236}">
                <a16:creationId xmlns:a16="http://schemas.microsoft.com/office/drawing/2014/main" id="{D8ED9886-DC67-CA49-8DA9-4C7214252D89}"/>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40979D66-0FA0-8E40-92EB-4AE393C5BE56}" type="slidenum">
              <a:rPr lang="en-US" altLang="en-US"/>
              <a:pPr>
                <a:defRPr/>
              </a:pPr>
              <a:t>‹#›</a:t>
            </a:fld>
            <a:endParaRPr lang="en-US" altLang="en-US"/>
          </a:p>
        </p:txBody>
      </p:sp>
      <p:sp>
        <p:nvSpPr>
          <p:cNvPr id="27654" name="Line 1032">
            <a:extLst>
              <a:ext uri="{FF2B5EF4-FFF2-40B4-BE49-F238E27FC236}">
                <a16:creationId xmlns:a16="http://schemas.microsoft.com/office/drawing/2014/main" id="{73CEE983-44B3-8348-BF71-4537AAB420E3}"/>
              </a:ext>
            </a:extLst>
          </p:cNvPr>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5" name="Line 1033">
            <a:extLst>
              <a:ext uri="{FF2B5EF4-FFF2-40B4-BE49-F238E27FC236}">
                <a16:creationId xmlns:a16="http://schemas.microsoft.com/office/drawing/2014/main" id="{A12130F7-CF5E-0143-A9C0-6A7DC811CC02}"/>
              </a:ext>
            </a:extLst>
          </p:cNvPr>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7656" name="Picture 7" descr="safari.png">
            <a:extLst>
              <a:ext uri="{FF2B5EF4-FFF2-40B4-BE49-F238E27FC236}">
                <a16:creationId xmlns:a16="http://schemas.microsoft.com/office/drawing/2014/main" id="{7D612E43-C5EE-5048-9650-6137A6E4146C}"/>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03" r:id="rId1"/>
    <p:sldLayoutId id="2147485304" r:id="rId2"/>
    <p:sldLayoutId id="2147485305" r:id="rId3"/>
    <p:sldLayoutId id="2147485306" r:id="rId4"/>
    <p:sldLayoutId id="2147485307" r:id="rId5"/>
    <p:sldLayoutId id="2147485308" r:id="rId6"/>
    <p:sldLayoutId id="2147485309" r:id="rId7"/>
    <p:sldLayoutId id="2147485310" r:id="rId8"/>
    <p:sldLayoutId id="2147485311" r:id="rId9"/>
    <p:sldLayoutId id="2147485312" r:id="rId10"/>
    <p:sldLayoutId id="214748531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128"/>
          <a:cs typeface="+mj-cs"/>
        </a:defRPr>
      </a:lvl1pPr>
      <a:lvl2pPr algn="l" rtl="0" eaLnBrk="0" fontAlgn="base" hangingPunct="0">
        <a:spcBef>
          <a:spcPct val="0"/>
        </a:spcBef>
        <a:spcAft>
          <a:spcPct val="0"/>
        </a:spcAft>
        <a:defRPr sz="4000">
          <a:solidFill>
            <a:schemeClr val="tx2"/>
          </a:solidFill>
          <a:latin typeface="Garamond" pitchFamily="18" charset="0"/>
          <a:ea typeface="ＭＳ Ｐゴシック"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128"/>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36FF5B-B817-3248-B1BE-89B242E8F784}"/>
              </a:ext>
            </a:extLst>
          </p:cNvPr>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9939" name="Text Placeholder 2">
            <a:extLst>
              <a:ext uri="{FF2B5EF4-FFF2-40B4-BE49-F238E27FC236}">
                <a16:creationId xmlns:a16="http://schemas.microsoft.com/office/drawing/2014/main" id="{530DFD7F-D03B-304F-B9A4-66B484C0572B}"/>
              </a:ext>
            </a:extLst>
          </p:cNvPr>
          <p:cNvSpPr>
            <a:spLocks noGrp="1"/>
          </p:cNvSpPr>
          <p:nvPr>
            <p:ph type="body" idx="1"/>
          </p:nvPr>
        </p:nvSpPr>
        <p:spPr bwMode="auto">
          <a:xfrm>
            <a:off x="123825" y="1250950"/>
            <a:ext cx="8897938"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9038DA1-3AC9-7848-8F3D-625425CFCA4A}"/>
              </a:ext>
            </a:extLst>
          </p:cNvPr>
          <p:cNvSpPr>
            <a:spLocks noGrp="1"/>
          </p:cNvSpPr>
          <p:nvPr>
            <p:ph type="dt" sz="half" idx="2"/>
          </p:nvPr>
        </p:nvSpPr>
        <p:spPr>
          <a:xfrm>
            <a:off x="123825" y="6543675"/>
            <a:ext cx="1820863" cy="228600"/>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000000"/>
                </a:solidFill>
                <a:latin typeface="Calibri" charset="0"/>
                <a:ea typeface="ＭＳ Ｐゴシック" charset="-128"/>
              </a:defRPr>
            </a:lvl1pPr>
          </a:lstStyle>
          <a:p>
            <a:pPr>
              <a:defRPr/>
            </a:pPr>
            <a:fld id="{035F1374-CFE1-074A-AFD7-2680A2544200}" type="datetime1">
              <a:rPr lang="en-US" altLang="en-US"/>
              <a:pPr>
                <a:defRPr/>
              </a:pPr>
              <a:t>4/22/2023</a:t>
            </a:fld>
            <a:endParaRPr lang="en-US" altLang="en-US"/>
          </a:p>
        </p:txBody>
      </p:sp>
      <p:sp>
        <p:nvSpPr>
          <p:cNvPr id="5" name="Footer Placeholder 4">
            <a:extLst>
              <a:ext uri="{FF2B5EF4-FFF2-40B4-BE49-F238E27FC236}">
                <a16:creationId xmlns:a16="http://schemas.microsoft.com/office/drawing/2014/main" id="{146E0C30-0DC0-8140-9A88-68520FBA32CB}"/>
              </a:ext>
            </a:extLst>
          </p:cNvPr>
          <p:cNvSpPr>
            <a:spLocks noGrp="1"/>
          </p:cNvSpPr>
          <p:nvPr>
            <p:ph type="ftr" sz="quarter" idx="3"/>
          </p:nvPr>
        </p:nvSpPr>
        <p:spPr>
          <a:xfrm>
            <a:off x="2549525" y="6543675"/>
            <a:ext cx="3771900" cy="228600"/>
          </a:xfrm>
          <a:prstGeom prst="rect">
            <a:avLst/>
          </a:prstGeom>
        </p:spPr>
        <p:txBody>
          <a:bodyPr vert="horz" lIns="91440" tIns="45720" rIns="91440" bIns="45720" rtlCol="0" anchor="ctr"/>
          <a:lstStyle>
            <a:lvl1pPr algn="l" eaLnBrk="1" fontAlgn="auto" hangingPunct="1">
              <a:spcBef>
                <a:spcPts val="0"/>
              </a:spcBef>
              <a:spcAft>
                <a:spcPts val="0"/>
              </a:spcAft>
              <a:defRPr sz="950" cap="all" baseline="0">
                <a:solidFill>
                  <a:prstClr val="black">
                    <a:alpha val="75000"/>
                  </a:prstClr>
                </a:solidFill>
                <a:latin typeface="Calibri"/>
                <a:ea typeface="+mn-ea"/>
              </a:defRPr>
            </a:lvl1pPr>
          </a:lstStyle>
          <a:p>
            <a:pPr>
              <a:defRPr/>
            </a:pPr>
            <a:endParaRPr lang="en-US"/>
          </a:p>
        </p:txBody>
      </p:sp>
      <p:sp>
        <p:nvSpPr>
          <p:cNvPr id="8" name="Slide Number Placeholder 7">
            <a:extLst>
              <a:ext uri="{FF2B5EF4-FFF2-40B4-BE49-F238E27FC236}">
                <a16:creationId xmlns:a16="http://schemas.microsoft.com/office/drawing/2014/main" id="{189A7BE4-AC87-1643-A287-B8425B91E4D0}"/>
              </a:ext>
            </a:extLst>
          </p:cNvPr>
          <p:cNvSpPr>
            <a:spLocks noGrp="1"/>
          </p:cNvSpPr>
          <p:nvPr>
            <p:ph type="sldNum" sz="quarter" idx="4"/>
          </p:nvPr>
        </p:nvSpPr>
        <p:spPr>
          <a:xfrm>
            <a:off x="6924675" y="6456363"/>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rgbClr val="000000"/>
                </a:solidFill>
                <a:latin typeface="Calibri" charset="0"/>
                <a:ea typeface="ＭＳ Ｐゴシック" charset="-128"/>
              </a:defRPr>
            </a:lvl1pPr>
          </a:lstStyle>
          <a:p>
            <a:pPr>
              <a:defRPr/>
            </a:pPr>
            <a:fld id="{94547778-4309-4A4E-AFF8-827346471FE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5314" r:id="rId1"/>
    <p:sldLayoutId id="2147485315" r:id="rId2"/>
    <p:sldLayoutId id="2147485316" r:id="rId3"/>
    <p:sldLayoutId id="2147485317" r:id="rId4"/>
    <p:sldLayoutId id="2147485318" r:id="rId5"/>
    <p:sldLayoutId id="2147485319" r:id="rId6"/>
    <p:sldLayoutId id="2147485320" r:id="rId7"/>
    <p:sldLayoutId id="2147485321" r:id="rId8"/>
    <p:sldLayoutId id="2147485322" r:id="rId9"/>
    <p:sldLayoutId id="2147485323" r:id="rId10"/>
    <p:sldLayoutId id="2147485324" r:id="rId11"/>
    <p:sldLayoutId id="2147485325" r:id="rId12"/>
  </p:sldLayoutIdLst>
  <p:hf hdr="0" ftr="0" dt="0"/>
  <p:txStyles>
    <p:titleStyle>
      <a:lvl1pPr algn="ctr" rtl="0" eaLnBrk="0" fontAlgn="base" hangingPunct="0">
        <a:lnSpc>
          <a:spcPct val="90000"/>
        </a:lnSpc>
        <a:spcBef>
          <a:spcPct val="0"/>
        </a:spcBef>
        <a:spcAft>
          <a:spcPct val="0"/>
        </a:spcAft>
        <a:defRPr sz="4800" kern="1200" spc="-120">
          <a:solidFill>
            <a:schemeClr val="bg1"/>
          </a:solidFill>
          <a:latin typeface="+mj-lt"/>
          <a:ea typeface="ＭＳ Ｐゴシック" charset="-128"/>
          <a:cs typeface="+mj-cs"/>
        </a:defRPr>
      </a:lvl1pPr>
      <a:lvl2pPr algn="ctr" rtl="0" eaLnBrk="0" fontAlgn="base" hangingPunct="0">
        <a:lnSpc>
          <a:spcPct val="90000"/>
        </a:lnSpc>
        <a:spcBef>
          <a:spcPct val="0"/>
        </a:spcBef>
        <a:spcAft>
          <a:spcPct val="0"/>
        </a:spcAft>
        <a:defRPr sz="4800">
          <a:solidFill>
            <a:schemeClr val="bg1"/>
          </a:solidFill>
          <a:latin typeface="Calibri" charset="0"/>
          <a:ea typeface="ＭＳ Ｐゴシック" charset="-128"/>
        </a:defRPr>
      </a:lvl2pPr>
      <a:lvl3pPr algn="ctr" rtl="0" eaLnBrk="0" fontAlgn="base" hangingPunct="0">
        <a:lnSpc>
          <a:spcPct val="90000"/>
        </a:lnSpc>
        <a:spcBef>
          <a:spcPct val="0"/>
        </a:spcBef>
        <a:spcAft>
          <a:spcPct val="0"/>
        </a:spcAft>
        <a:defRPr sz="4800">
          <a:solidFill>
            <a:schemeClr val="bg1"/>
          </a:solidFill>
          <a:latin typeface="Calibri" charset="0"/>
          <a:ea typeface="ＭＳ Ｐゴシック" charset="-128"/>
        </a:defRPr>
      </a:lvl3pPr>
      <a:lvl4pPr algn="ctr" rtl="0" eaLnBrk="0" fontAlgn="base" hangingPunct="0">
        <a:lnSpc>
          <a:spcPct val="90000"/>
        </a:lnSpc>
        <a:spcBef>
          <a:spcPct val="0"/>
        </a:spcBef>
        <a:spcAft>
          <a:spcPct val="0"/>
        </a:spcAft>
        <a:defRPr sz="4800">
          <a:solidFill>
            <a:schemeClr val="bg1"/>
          </a:solidFill>
          <a:latin typeface="Calibri" charset="0"/>
          <a:ea typeface="ＭＳ Ｐゴシック" charset="-128"/>
        </a:defRPr>
      </a:lvl4pPr>
      <a:lvl5pPr algn="ctr" rtl="0" eaLnBrk="0" fontAlgn="base" hangingPunct="0">
        <a:lnSpc>
          <a:spcPct val="90000"/>
        </a:lnSpc>
        <a:spcBef>
          <a:spcPct val="0"/>
        </a:spcBef>
        <a:spcAft>
          <a:spcPct val="0"/>
        </a:spcAft>
        <a:defRPr sz="4800">
          <a:solidFill>
            <a:schemeClr val="bg1"/>
          </a:solidFill>
          <a:latin typeface="Calibri" charset="0"/>
          <a:ea typeface="ＭＳ Ｐゴシック" charset="-128"/>
        </a:defRPr>
      </a:lvl5pPr>
      <a:lvl6pPr marL="457200" algn="ctr" rtl="0" fontAlgn="base">
        <a:lnSpc>
          <a:spcPct val="90000"/>
        </a:lnSpc>
        <a:spcBef>
          <a:spcPct val="0"/>
        </a:spcBef>
        <a:spcAft>
          <a:spcPct val="0"/>
        </a:spcAft>
        <a:defRPr sz="4800">
          <a:solidFill>
            <a:schemeClr val="bg1"/>
          </a:solidFill>
          <a:latin typeface="Calibri" charset="0"/>
          <a:ea typeface="ＭＳ Ｐゴシック" charset="-128"/>
        </a:defRPr>
      </a:lvl6pPr>
      <a:lvl7pPr marL="914400" algn="ctr" rtl="0" fontAlgn="base">
        <a:lnSpc>
          <a:spcPct val="90000"/>
        </a:lnSpc>
        <a:spcBef>
          <a:spcPct val="0"/>
        </a:spcBef>
        <a:spcAft>
          <a:spcPct val="0"/>
        </a:spcAft>
        <a:defRPr sz="4800">
          <a:solidFill>
            <a:schemeClr val="bg1"/>
          </a:solidFill>
          <a:latin typeface="Calibri" charset="0"/>
          <a:ea typeface="ＭＳ Ｐゴシック" charset="-128"/>
        </a:defRPr>
      </a:lvl7pPr>
      <a:lvl8pPr marL="1371600" algn="ctr" rtl="0" fontAlgn="base">
        <a:lnSpc>
          <a:spcPct val="90000"/>
        </a:lnSpc>
        <a:spcBef>
          <a:spcPct val="0"/>
        </a:spcBef>
        <a:spcAft>
          <a:spcPct val="0"/>
        </a:spcAft>
        <a:defRPr sz="4800">
          <a:solidFill>
            <a:schemeClr val="bg1"/>
          </a:solidFill>
          <a:latin typeface="Calibri" charset="0"/>
          <a:ea typeface="ＭＳ Ｐゴシック" charset="-128"/>
        </a:defRPr>
      </a:lvl8pPr>
      <a:lvl9pPr marL="1828800" algn="ctr" rtl="0" fontAlgn="base">
        <a:lnSpc>
          <a:spcPct val="90000"/>
        </a:lnSpc>
        <a:spcBef>
          <a:spcPct val="0"/>
        </a:spcBef>
        <a:spcAft>
          <a:spcPct val="0"/>
        </a:spcAft>
        <a:defRPr sz="4800">
          <a:solidFill>
            <a:schemeClr val="bg1"/>
          </a:solidFill>
          <a:latin typeface="Calibri" charset="0"/>
          <a:ea typeface="ＭＳ Ｐゴシック" charset="-128"/>
        </a:defRPr>
      </a:lvl9pPr>
    </p:titleStyle>
    <p:bodyStyle>
      <a:lvl1pPr marL="182563" indent="-182563" algn="l" rtl="0" eaLnBrk="0" fontAlgn="base" hangingPunct="0">
        <a:lnSpc>
          <a:spcPct val="85000"/>
        </a:lnSpc>
        <a:spcBef>
          <a:spcPts val="1300"/>
        </a:spcBef>
        <a:spcAft>
          <a:spcPct val="0"/>
        </a:spcAft>
        <a:buFont typeface="Arial" panose="020B0604020202020204" pitchFamily="34" charset="0"/>
        <a:buChar char="•"/>
        <a:defRPr sz="2800" i="1" kern="1200">
          <a:solidFill>
            <a:schemeClr val="tx1"/>
          </a:solidFill>
          <a:latin typeface="+mn-lt"/>
          <a:ea typeface="ＭＳ Ｐゴシック" charset="-128"/>
          <a:cs typeface="+mn-cs"/>
        </a:defRPr>
      </a:lvl1pPr>
      <a:lvl2pPr marL="365125" indent="-182563" algn="l" rtl="0" eaLnBrk="0" fontAlgn="base" hangingPunct="0">
        <a:lnSpc>
          <a:spcPct val="85000"/>
        </a:lnSpc>
        <a:spcBef>
          <a:spcPts val="600"/>
        </a:spcBef>
        <a:spcAft>
          <a:spcPct val="0"/>
        </a:spcAft>
        <a:buFont typeface="Calibri" panose="020F0502020204030204" pitchFamily="34" charset="0"/>
        <a:buChar char="‐"/>
        <a:defRPr sz="2400" kern="1200">
          <a:solidFill>
            <a:schemeClr val="tx1"/>
          </a:solidFill>
          <a:latin typeface="+mn-lt"/>
          <a:ea typeface="ＭＳ Ｐゴシック" charset="-128"/>
          <a:cs typeface="+mn-cs"/>
        </a:defRPr>
      </a:lvl2pPr>
      <a:lvl3pPr marL="547688" indent="-182563" algn="l" rtl="0" eaLnBrk="0" fontAlgn="base" hangingPunct="0">
        <a:lnSpc>
          <a:spcPct val="85000"/>
        </a:lnSpc>
        <a:spcBef>
          <a:spcPts val="600"/>
        </a:spcBef>
        <a:spcAft>
          <a:spcPct val="0"/>
        </a:spcAft>
        <a:buFont typeface="Arial" panose="020B0604020202020204" pitchFamily="34" charset="0"/>
        <a:buChar char="•"/>
        <a:defRPr sz="2000" i="1" kern="1200">
          <a:solidFill>
            <a:schemeClr val="tx1"/>
          </a:solidFill>
          <a:latin typeface="+mn-lt"/>
          <a:ea typeface="ＭＳ Ｐゴシック" charset="-128"/>
          <a:cs typeface="+mn-cs"/>
        </a:defRPr>
      </a:lvl3pPr>
      <a:lvl4pPr marL="730250" indent="-182563" algn="l" rtl="0" eaLnBrk="0" fontAlgn="base" hangingPunct="0">
        <a:lnSpc>
          <a:spcPct val="85000"/>
        </a:lnSpc>
        <a:spcBef>
          <a:spcPts val="600"/>
        </a:spcBef>
        <a:spcAft>
          <a:spcPct val="0"/>
        </a:spcAft>
        <a:buFont typeface="Arial" panose="020B0604020202020204" pitchFamily="34" charset="0"/>
        <a:buChar char="•"/>
        <a:defRPr kern="1200">
          <a:solidFill>
            <a:schemeClr val="tx1"/>
          </a:solidFill>
          <a:latin typeface="+mn-lt"/>
          <a:ea typeface="ＭＳ Ｐゴシック" charset="-128"/>
          <a:cs typeface="+mn-cs"/>
        </a:defRPr>
      </a:lvl4pPr>
      <a:lvl5pPr marL="914400" indent="-182563" algn="l" rtl="0" eaLnBrk="0" fontAlgn="base" hangingPunct="0">
        <a:lnSpc>
          <a:spcPct val="85000"/>
        </a:lnSpc>
        <a:spcBef>
          <a:spcPts val="600"/>
        </a:spcBef>
        <a:spcAft>
          <a:spcPct val="0"/>
        </a:spcAft>
        <a:buFont typeface="Arial" panose="020B0604020202020204" pitchFamily="34" charset="0"/>
        <a:buChar char="•"/>
        <a:defRPr kern="1200">
          <a:solidFill>
            <a:schemeClr val="tx1"/>
          </a:solidFill>
          <a:latin typeface="+mn-lt"/>
          <a:ea typeface="ＭＳ Ｐゴシック" charset="-128"/>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3250" name="Rectangle 1026">
            <a:extLst>
              <a:ext uri="{FF2B5EF4-FFF2-40B4-BE49-F238E27FC236}">
                <a16:creationId xmlns:a16="http://schemas.microsoft.com/office/drawing/2014/main" id="{50B0808F-49E2-AB42-ACBA-4E35ED922A2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3251" name="Rectangle 1027">
            <a:extLst>
              <a:ext uri="{FF2B5EF4-FFF2-40B4-BE49-F238E27FC236}">
                <a16:creationId xmlns:a16="http://schemas.microsoft.com/office/drawing/2014/main" id="{562AC510-B8DF-A441-B35B-899DA7A96178}"/>
              </a:ext>
            </a:extLst>
          </p:cNvPr>
          <p:cNvSpPr>
            <a:spLocks noGrp="1" noChangeArrowheads="1"/>
          </p:cNvSpPr>
          <p:nvPr>
            <p:ph type="body" idx="1"/>
          </p:nvPr>
        </p:nvSpPr>
        <p:spPr bwMode="auto">
          <a:xfrm>
            <a:off x="228600" y="1371600"/>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CC8208DC-5F6B-E449-AF5F-DA8F53B610F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fontAlgn="auto" hangingPunct="1">
              <a:spcBef>
                <a:spcPts val="0"/>
              </a:spcBef>
              <a:spcAft>
                <a:spcPts val="0"/>
              </a:spcAft>
              <a:defRPr sz="1200">
                <a:solidFill>
                  <a:srgbClr val="000000"/>
                </a:solidFill>
                <a:latin typeface="Garamond" pitchFamily="18" charset="0"/>
                <a:ea typeface="+mn-ea"/>
              </a:defRPr>
            </a:lvl1pPr>
          </a:lstStyle>
          <a:p>
            <a:pPr>
              <a:defRPr/>
            </a:pPr>
            <a:endParaRPr lang="en-US" altLang="en-US"/>
          </a:p>
        </p:txBody>
      </p:sp>
      <p:sp>
        <p:nvSpPr>
          <p:cNvPr id="100358" name="Rectangle 1030">
            <a:extLst>
              <a:ext uri="{FF2B5EF4-FFF2-40B4-BE49-F238E27FC236}">
                <a16:creationId xmlns:a16="http://schemas.microsoft.com/office/drawing/2014/main" id="{32CFAF1D-3E13-B549-BCE4-645402069D99}"/>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CF8A26E8-21FA-874A-BBD9-7AB3F548D17E}" type="slidenum">
              <a:rPr lang="en-US" altLang="en-US"/>
              <a:pPr>
                <a:defRPr/>
              </a:pPr>
              <a:t>‹#›</a:t>
            </a:fld>
            <a:endParaRPr lang="en-US" altLang="en-US"/>
          </a:p>
        </p:txBody>
      </p:sp>
      <p:sp>
        <p:nvSpPr>
          <p:cNvPr id="53254" name="Line 1032">
            <a:extLst>
              <a:ext uri="{FF2B5EF4-FFF2-40B4-BE49-F238E27FC236}">
                <a16:creationId xmlns:a16="http://schemas.microsoft.com/office/drawing/2014/main" id="{79714397-DDB8-1D40-B2A0-37E6CD834448}"/>
              </a:ext>
            </a:extLst>
          </p:cNvPr>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5" name="Line 1033">
            <a:extLst>
              <a:ext uri="{FF2B5EF4-FFF2-40B4-BE49-F238E27FC236}">
                <a16:creationId xmlns:a16="http://schemas.microsoft.com/office/drawing/2014/main" id="{17505EFF-7EB4-CD41-8710-71671FCD9C56}"/>
              </a:ext>
            </a:extLst>
          </p:cNvPr>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3256" name="Picture 7" descr="safari.png">
            <a:extLst>
              <a:ext uri="{FF2B5EF4-FFF2-40B4-BE49-F238E27FC236}">
                <a16:creationId xmlns:a16="http://schemas.microsoft.com/office/drawing/2014/main" id="{4B855D20-735A-E147-9633-5EF53191A25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26" r:id="rId1"/>
    <p:sldLayoutId id="2147485327" r:id="rId2"/>
    <p:sldLayoutId id="2147485328" r:id="rId3"/>
    <p:sldLayoutId id="2147485329" r:id="rId4"/>
    <p:sldLayoutId id="2147485330" r:id="rId5"/>
    <p:sldLayoutId id="2147485331" r:id="rId6"/>
    <p:sldLayoutId id="2147485332" r:id="rId7"/>
    <p:sldLayoutId id="2147485333" r:id="rId8"/>
    <p:sldLayoutId id="2147485334" r:id="rId9"/>
    <p:sldLayoutId id="2147485335" r:id="rId10"/>
    <p:sldLayoutId id="214748533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128"/>
          <a:cs typeface="+mj-cs"/>
        </a:defRPr>
      </a:lvl1pPr>
      <a:lvl2pPr algn="l" rtl="0" eaLnBrk="0" fontAlgn="base" hangingPunct="0">
        <a:spcBef>
          <a:spcPct val="0"/>
        </a:spcBef>
        <a:spcAft>
          <a:spcPct val="0"/>
        </a:spcAft>
        <a:defRPr sz="4000">
          <a:solidFill>
            <a:schemeClr val="tx2"/>
          </a:solidFill>
          <a:latin typeface="Garamond" pitchFamily="18" charset="0"/>
          <a:ea typeface="ＭＳ Ｐゴシック"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128"/>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850" name="Rectangle 1026">
            <a:extLst>
              <a:ext uri="{FF2B5EF4-FFF2-40B4-BE49-F238E27FC236}">
                <a16:creationId xmlns:a16="http://schemas.microsoft.com/office/drawing/2014/main" id="{AAAA2B8E-1380-824A-B8DB-CB75F194009C}"/>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78851" name="Rectangle 1027">
            <a:extLst>
              <a:ext uri="{FF2B5EF4-FFF2-40B4-BE49-F238E27FC236}">
                <a16:creationId xmlns:a16="http://schemas.microsoft.com/office/drawing/2014/main" id="{E388CACB-9070-D241-AEB3-F5601B968447}"/>
              </a:ext>
            </a:extLst>
          </p:cNvPr>
          <p:cNvSpPr>
            <a:spLocks noGrp="1" noChangeArrowheads="1"/>
          </p:cNvSpPr>
          <p:nvPr>
            <p:ph type="body" idx="1"/>
          </p:nvPr>
        </p:nvSpPr>
        <p:spPr bwMode="auto">
          <a:xfrm>
            <a:off x="228600" y="1371600"/>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F3334574-36A6-D841-9BF1-505C85F84C36}"/>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fontAlgn="auto" hangingPunct="1">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B81B7CC0-EA57-B64A-A380-FEE9D4D6634D}"/>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600">
                <a:solidFill>
                  <a:srgbClr val="000000"/>
                </a:solidFill>
                <a:latin typeface="Garamond" pitchFamily="18" charset="0"/>
                <a:ea typeface="+mn-ea"/>
                <a:cs typeface="+mn-cs"/>
              </a:defRPr>
            </a:lvl1pPr>
          </a:lstStyle>
          <a:p>
            <a:pPr>
              <a:defRPr/>
            </a:pPr>
            <a:fld id="{42786A5A-CF13-CB4F-9A96-305D1DC0C779}" type="slidenum">
              <a:rPr lang="en-US" altLang="en-US"/>
              <a:pPr>
                <a:defRPr/>
              </a:pPr>
              <a:t>‹#›</a:t>
            </a:fld>
            <a:endParaRPr lang="en-US" altLang="en-US"/>
          </a:p>
        </p:txBody>
      </p:sp>
      <p:sp>
        <p:nvSpPr>
          <p:cNvPr id="78854" name="Line 1032">
            <a:extLst>
              <a:ext uri="{FF2B5EF4-FFF2-40B4-BE49-F238E27FC236}">
                <a16:creationId xmlns:a16="http://schemas.microsoft.com/office/drawing/2014/main" id="{B3D8C9C5-A709-DE4A-A600-A884A00AD5EA}"/>
              </a:ext>
            </a:extLst>
          </p:cNvPr>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5" name="Line 1033">
            <a:extLst>
              <a:ext uri="{FF2B5EF4-FFF2-40B4-BE49-F238E27FC236}">
                <a16:creationId xmlns:a16="http://schemas.microsoft.com/office/drawing/2014/main" id="{4CF90C62-F606-754B-AB94-6F167773B0B1}"/>
              </a:ext>
            </a:extLst>
          </p:cNvPr>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5338" r:id="rId1"/>
    <p:sldLayoutId id="2147485339" r:id="rId2"/>
    <p:sldLayoutId id="2147485340" r:id="rId3"/>
    <p:sldLayoutId id="2147485341" r:id="rId4"/>
    <p:sldLayoutId id="2147485342" r:id="rId5"/>
    <p:sldLayoutId id="2147485343" r:id="rId6"/>
    <p:sldLayoutId id="2147485344" r:id="rId7"/>
    <p:sldLayoutId id="2147485345" r:id="rId8"/>
    <p:sldLayoutId id="2147485346" r:id="rId9"/>
    <p:sldLayoutId id="2147485347" r:id="rId10"/>
    <p:sldLayoutId id="21474853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5666" name="Rectangle 1026">
            <a:extLst>
              <a:ext uri="{FF2B5EF4-FFF2-40B4-BE49-F238E27FC236}">
                <a16:creationId xmlns:a16="http://schemas.microsoft.com/office/drawing/2014/main" id="{767842EF-2E87-9649-8E4C-4EF07515E69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25667" name="Rectangle 1027">
            <a:extLst>
              <a:ext uri="{FF2B5EF4-FFF2-40B4-BE49-F238E27FC236}">
                <a16:creationId xmlns:a16="http://schemas.microsoft.com/office/drawing/2014/main" id="{7F46E882-405C-294F-A176-5EB4B6E5E8E2}"/>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3955FDDD-00C5-1D4C-912E-1BDB0E3BD33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2C1267A1-BE40-C34F-A587-D92B7D4A5D5B}"/>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defRPr>
            </a:lvl1pPr>
          </a:lstStyle>
          <a:p>
            <a:pPr>
              <a:defRPr/>
            </a:pPr>
            <a:fld id="{B1C60925-3F6D-0244-A63C-8428EA4EFD07}" type="slidenum">
              <a:rPr lang="en-US" altLang="en-US"/>
              <a:pPr>
                <a:defRPr/>
              </a:pPr>
              <a:t>‹#›</a:t>
            </a:fld>
            <a:endParaRPr lang="en-US" altLang="en-US"/>
          </a:p>
        </p:txBody>
      </p:sp>
      <p:sp>
        <p:nvSpPr>
          <p:cNvPr id="625670" name="Line 1032">
            <a:extLst>
              <a:ext uri="{FF2B5EF4-FFF2-40B4-BE49-F238E27FC236}">
                <a16:creationId xmlns:a16="http://schemas.microsoft.com/office/drawing/2014/main" id="{BEFE2080-76AE-4B40-AEAD-392FD767B104}"/>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671" name="Line 1033">
            <a:extLst>
              <a:ext uri="{FF2B5EF4-FFF2-40B4-BE49-F238E27FC236}">
                <a16:creationId xmlns:a16="http://schemas.microsoft.com/office/drawing/2014/main" id="{23A53299-EA82-2047-A09E-6BA500656893}"/>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5428" r:id="rId1"/>
    <p:sldLayoutId id="2147485257" r:id="rId2"/>
    <p:sldLayoutId id="2147485258" r:id="rId3"/>
    <p:sldLayoutId id="2147485259" r:id="rId4"/>
    <p:sldLayoutId id="2147485260" r:id="rId5"/>
    <p:sldLayoutId id="2147485261" r:id="rId6"/>
    <p:sldLayoutId id="2147485262" r:id="rId7"/>
    <p:sldLayoutId id="2147485263" r:id="rId8"/>
    <p:sldLayoutId id="2147485264" r:id="rId9"/>
    <p:sldLayoutId id="2147485265" r:id="rId10"/>
    <p:sldLayoutId id="2147485266" r:id="rId11"/>
    <p:sldLayoutId id="2147485267" r:id="rId12"/>
    <p:sldLayoutId id="2147485631" r:id="rId13"/>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2350132332"/>
      </p:ext>
    </p:extLst>
  </p:cSld>
  <p:clrMap bg1="lt1" tx1="dk1" bg2="lt2" tx2="dk2" accent1="accent1" accent2="accent2" accent3="accent3" accent4="accent4" accent5="accent5" accent6="accent6" hlink="hlink" folHlink="folHlink"/>
  <p:sldLayoutIdLst>
    <p:sldLayoutId id="2147485495" r:id="rId1"/>
    <p:sldLayoutId id="2147485496" r:id="rId2"/>
    <p:sldLayoutId id="2147485497" r:id="rId3"/>
    <p:sldLayoutId id="2147485498" r:id="rId4"/>
    <p:sldLayoutId id="2147485499" r:id="rId5"/>
    <p:sldLayoutId id="2147485500" r:id="rId6"/>
    <p:sldLayoutId id="2147485501" r:id="rId7"/>
    <p:sldLayoutId id="2147485502" r:id="rId8"/>
    <p:sldLayoutId id="2147485503" r:id="rId9"/>
    <p:sldLayoutId id="2147485504" r:id="rId10"/>
    <p:sldLayoutId id="21474855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166069847"/>
      </p:ext>
    </p:extLst>
  </p:cSld>
  <p:clrMap bg1="lt1" tx1="dk1" bg2="lt2" tx2="dk2" accent1="accent1" accent2="accent2" accent3="accent3" accent4="accent4" accent5="accent5" accent6="accent6" hlink="hlink" folHlink="folHlink"/>
  <p:sldLayoutIdLst>
    <p:sldLayoutId id="2147485507" r:id="rId1"/>
    <p:sldLayoutId id="2147485508" r:id="rId2"/>
    <p:sldLayoutId id="2147485509" r:id="rId3"/>
    <p:sldLayoutId id="2147485510" r:id="rId4"/>
    <p:sldLayoutId id="2147485511" r:id="rId5"/>
    <p:sldLayoutId id="2147485512" r:id="rId6"/>
    <p:sldLayoutId id="2147485513" r:id="rId7"/>
    <p:sldLayoutId id="2147485514" r:id="rId8"/>
    <p:sldLayoutId id="2147485515" r:id="rId9"/>
    <p:sldLayoutId id="2147485516" r:id="rId10"/>
    <p:sldLayoutId id="214748551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616914689"/>
      </p:ext>
    </p:extLst>
  </p:cSld>
  <p:clrMap bg1="lt1" tx1="dk1" bg2="lt2" tx2="dk2" accent1="accent1" accent2="accent2" accent3="accent3" accent4="accent4" accent5="accent5" accent6="accent6" hlink="hlink" folHlink="folHlink"/>
  <p:sldLayoutIdLst>
    <p:sldLayoutId id="2147485532" r:id="rId1"/>
    <p:sldLayoutId id="2147485533" r:id="rId2"/>
    <p:sldLayoutId id="2147485534" r:id="rId3"/>
    <p:sldLayoutId id="2147485535" r:id="rId4"/>
    <p:sldLayoutId id="2147485536" r:id="rId5"/>
    <p:sldLayoutId id="2147485537" r:id="rId6"/>
    <p:sldLayoutId id="2147485538" r:id="rId7"/>
    <p:sldLayoutId id="2147485539" r:id="rId8"/>
    <p:sldLayoutId id="2147485540" r:id="rId9"/>
    <p:sldLayoutId id="2147485541" r:id="rId10"/>
    <p:sldLayoutId id="214748554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9.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hyperlink" Target="https://www.xilinx.com/products/silicon-devices/acap/versal.html" TargetMode="External"/><Relationship Id="rId2" Type="http://schemas.openxmlformats.org/officeDocument/2006/relationships/notesSlide" Target="../notesSlides/notesSlide13.xml"/><Relationship Id="rId1" Type="http://schemas.openxmlformats.org/officeDocument/2006/relationships/slideLayout" Target="../slideLayouts/slideLayout59.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9.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9.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9.xml"/><Relationship Id="rId4" Type="http://schemas.openxmlformats.org/officeDocument/2006/relationships/hyperlink" Target="https://www.computeexpresslink.org/_files/ugd/0c1418_14c5283e7f3e40f9b2955c7d0f60bebe.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6.xml"/><Relationship Id="rId1" Type="http://schemas.openxmlformats.org/officeDocument/2006/relationships/slideLayout" Target="../slideLayouts/slideLayout59.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oleObject" Target="../embeddings/oleObject1.bin"/><Relationship Id="rId5" Type="http://schemas.openxmlformats.org/officeDocument/2006/relationships/notesSlide" Target="../notesSlides/notesSlide4.xml"/><Relationship Id="rId4"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5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9.xml"/><Relationship Id="rId6" Type="http://schemas.openxmlformats.org/officeDocument/2006/relationships/hyperlink" Target="https://www.cerebras.net/cerebras-wafer-scale-engine-why-we-need-big-chips-for-deep-learning/" TargetMode="External"/><Relationship Id="rId5" Type="http://schemas.openxmlformats.org/officeDocument/2006/relationships/hyperlink" Target="https://www.anandtech.com/show/14758/hot-chips-31-live-blogs-cerebras-wafer-scale-deep-learning"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5">
            <a:extLst>
              <a:ext uri="{FF2B5EF4-FFF2-40B4-BE49-F238E27FC236}">
                <a16:creationId xmlns:a16="http://schemas.microsoft.com/office/drawing/2014/main" id="{38DFFC52-436B-2049-BC66-9FF2A94A4931}"/>
              </a:ext>
            </a:extLst>
          </p:cNvPr>
          <p:cNvSpPr>
            <a:spLocks noGrp="1" noChangeArrowheads="1"/>
          </p:cNvSpPr>
          <p:nvPr>
            <p:ph type="subTitle" idx="1"/>
          </p:nvPr>
        </p:nvSpPr>
        <p:spPr>
          <a:xfrm>
            <a:off x="685800" y="4038600"/>
            <a:ext cx="7848600" cy="2286000"/>
          </a:xfrm>
        </p:spPr>
        <p:txBody>
          <a:bodyPr/>
          <a:lstStyle/>
          <a:p>
            <a:pPr marL="0" indent="0" algn="ctr" eaLnBrk="1" hangingPunct="1">
              <a:buNone/>
            </a:pPr>
            <a:endParaRPr lang="en-US" altLang="en-US" dirty="0">
              <a:ea typeface="ＭＳ Ｐゴシック" panose="020B0600070205080204" pitchFamily="34" charset="-128"/>
            </a:endParaRPr>
          </a:p>
        </p:txBody>
      </p:sp>
      <p:sp>
        <p:nvSpPr>
          <p:cNvPr id="3" name="Title 2">
            <a:extLst>
              <a:ext uri="{FF2B5EF4-FFF2-40B4-BE49-F238E27FC236}">
                <a16:creationId xmlns:a16="http://schemas.microsoft.com/office/drawing/2014/main" id="{FB45B1E4-4A3E-4B44-B90F-77CA8B5BE6E4}"/>
              </a:ext>
            </a:extLst>
          </p:cNvPr>
          <p:cNvSpPr>
            <a:spLocks noGrp="1"/>
          </p:cNvSpPr>
          <p:nvPr>
            <p:ph type="ctrTitle"/>
          </p:nvPr>
        </p:nvSpPr>
        <p:spPr>
          <a:xfrm>
            <a:off x="381000" y="1066800"/>
            <a:ext cx="8458200" cy="2362200"/>
          </a:xfrm>
          <a:solidFill>
            <a:schemeClr val="accent3"/>
          </a:solidFill>
          <a:ln w="28575">
            <a:solidFill>
              <a:srgbClr val="FFC000"/>
            </a:solidFill>
          </a:ln>
        </p:spPr>
        <p:txBody>
          <a:bodyPr/>
          <a:lstStyle/>
          <a:p>
            <a:pPr algn="ctr"/>
            <a:r>
              <a:rPr lang="en-US" b="1" dirty="0">
                <a:solidFill>
                  <a:srgbClr val="0070C0"/>
                </a:solidFill>
                <a:latin typeface="Calibri" panose="020F0502020204030204" pitchFamily="34" charset="0"/>
                <a:cs typeface="Calibri" panose="020F0502020204030204" pitchFamily="34" charset="0"/>
              </a:rPr>
              <a:t>Introduction to</a:t>
            </a:r>
            <a:br>
              <a:rPr lang="en-US" sz="1600" b="1" dirty="0">
                <a:solidFill>
                  <a:srgbClr val="0070C0"/>
                </a:solidFill>
                <a:latin typeface="Calibri" panose="020F0502020204030204" pitchFamily="34" charset="0"/>
                <a:cs typeface="Calibri" panose="020F0502020204030204" pitchFamily="34" charset="0"/>
              </a:rPr>
            </a:br>
            <a:br>
              <a:rPr lang="en-US" sz="1600" b="1" dirty="0">
                <a:solidFill>
                  <a:srgbClr val="0070C0"/>
                </a:solidFill>
                <a:latin typeface="Calibri" panose="020F0502020204030204" pitchFamily="34" charset="0"/>
                <a:cs typeface="Calibri" panose="020F0502020204030204" pitchFamily="34" charset="0"/>
              </a:rPr>
            </a:br>
            <a:r>
              <a:rPr lang="en-US" sz="3600" dirty="0">
                <a:solidFill>
                  <a:srgbClr val="0070C0"/>
                </a:solidFill>
                <a:latin typeface="Calibri" panose="020F0502020204030204" pitchFamily="34" charset="0"/>
                <a:cs typeface="Calibri" panose="020F0502020204030204" pitchFamily="34" charset="0"/>
              </a:rPr>
              <a:t>Heterogeneous </a:t>
            </a:r>
            <a:r>
              <a:rPr lang="en-US" sz="3600">
                <a:solidFill>
                  <a:srgbClr val="0070C0"/>
                </a:solidFill>
                <a:latin typeface="Calibri" panose="020F0502020204030204" pitchFamily="34" charset="0"/>
                <a:cs typeface="Calibri" panose="020F0502020204030204" pitchFamily="34" charset="0"/>
              </a:rPr>
              <a:t>Computing Systems</a:t>
            </a:r>
            <a:endParaRPr lang="en-US" sz="3600" b="1" dirty="0">
              <a:solidFill>
                <a:srgbClr val="0070C0"/>
              </a:solidFill>
              <a:latin typeface="Calibri" panose="020F0502020204030204" pitchFamily="34" charset="0"/>
              <a:cs typeface="Calibri" panose="020F0502020204030204" pitchFamily="34" charset="0"/>
            </a:endParaRPr>
          </a:p>
        </p:txBody>
      </p:sp>
      <p:pic>
        <p:nvPicPr>
          <p:cNvPr id="2" name="Google Shape;93;p1" descr="A close up of a sign&#10;&#10;Description automatically generated">
            <a:extLst>
              <a:ext uri="{FF2B5EF4-FFF2-40B4-BE49-F238E27FC236}">
                <a16:creationId xmlns:a16="http://schemas.microsoft.com/office/drawing/2014/main" id="{85ECD8C5-F774-00BC-6964-2402A7BB5E40}"/>
              </a:ext>
            </a:extLst>
          </p:cNvPr>
          <p:cNvPicPr preferRelativeResize="0"/>
          <p:nvPr/>
        </p:nvPicPr>
        <p:blipFill rotWithShape="1">
          <a:blip r:embed="rId3">
            <a:alphaModFix/>
          </a:blip>
          <a:srcRect/>
          <a:stretch/>
        </p:blipFill>
        <p:spPr>
          <a:xfrm>
            <a:off x="497072" y="5105549"/>
            <a:ext cx="1577778" cy="1534995"/>
          </a:xfrm>
          <a:prstGeom prst="rect">
            <a:avLst/>
          </a:prstGeom>
          <a:noFill/>
          <a:ln>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dirty="0">
                <a:solidFill>
                  <a:srgbClr val="0070C0"/>
                </a:solidFill>
                <a:ea typeface="ＭＳ Ｐゴシック" panose="020B0600070205080204" pitchFamily="34" charset="-128"/>
              </a:rPr>
              <a:t>Google TPU Generation IV (2019)</a:t>
            </a:r>
            <a:endParaRPr lang="en-US" sz="3600" dirty="0">
              <a:solidFill>
                <a:srgbClr val="0070C0"/>
              </a:solidFill>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9DD7B3E-F146-D549-8F86-317FE8F8EAF3}"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1026" name="Picture 2" descr="Google CEO Sundar Pichai presenting about the company’s latest AI chip the TPU V4 (Tensor Processing Unit version 4)."/>
          <p:cNvPicPr>
            <a:picLocks noChangeAspect="1" noChangeArrowheads="1"/>
          </p:cNvPicPr>
          <p:nvPr/>
        </p:nvPicPr>
        <p:blipFill rotWithShape="1">
          <a:blip r:embed="rId3">
            <a:extLst>
              <a:ext uri="{28A0092B-C50C-407E-A947-70E740481C1C}">
                <a14:useLocalDpi xmlns:a14="http://schemas.microsoft.com/office/drawing/2010/main" val="0"/>
              </a:ext>
            </a:extLst>
          </a:blip>
          <a:srcRect l="24305" b="42968"/>
          <a:stretch/>
        </p:blipFill>
        <p:spPr bwMode="auto">
          <a:xfrm>
            <a:off x="990600" y="1121459"/>
            <a:ext cx="6419686" cy="3276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B86DB9-840D-0F4D-89D7-A122942658B2}"/>
              </a:ext>
            </a:extLst>
          </p:cNvPr>
          <p:cNvSpPr txBox="1"/>
          <p:nvPr/>
        </p:nvSpPr>
        <p:spPr>
          <a:xfrm>
            <a:off x="5730661" y="4521991"/>
            <a:ext cx="3232616"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Arial" panose="020B0604020202020204" pitchFamily="34" charset="0"/>
                <a:ea typeface="ＭＳ Ｐゴシック" panose="020B0600070205080204" pitchFamily="34" charset="-128"/>
                <a:cs typeface="+mn-cs"/>
              </a:rPr>
              <a:t>250 TFLOPS per chip in 2021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vs 90 TFLOPS in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TPU3</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 name="TextBox 8">
            <a:extLst>
              <a:ext uri="{FF2B5EF4-FFF2-40B4-BE49-F238E27FC236}">
                <a16:creationId xmlns:a16="http://schemas.microsoft.com/office/drawing/2014/main" id="{F4B86DB9-840D-0F4D-89D7-A122942658B2}"/>
              </a:ext>
            </a:extLst>
          </p:cNvPr>
          <p:cNvSpPr txBox="1"/>
          <p:nvPr/>
        </p:nvSpPr>
        <p:spPr>
          <a:xfrm>
            <a:off x="5715000" y="5802868"/>
            <a:ext cx="258275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Arial" panose="020B0604020202020204" pitchFamily="34" charset="0"/>
                <a:ea typeface="ＭＳ Ｐゴシック" panose="020B0600070205080204" pitchFamily="34" charset="-128"/>
                <a:cs typeface="+mn-cs"/>
              </a:rPr>
              <a:t>1 </a:t>
            </a:r>
            <a:r>
              <a:rPr kumimoji="0" lang="en-US" sz="1800" b="0" i="0" u="none" strike="noStrike" kern="1200" cap="none" spc="0" normalizeH="0" baseline="0" noProof="0" dirty="0" err="1">
                <a:ln>
                  <a:noFill/>
                </a:ln>
                <a:solidFill>
                  <a:srgbClr val="0432FF"/>
                </a:solidFill>
                <a:effectLst/>
                <a:uLnTx/>
                <a:uFillTx/>
                <a:latin typeface="Arial" panose="020B0604020202020204" pitchFamily="34" charset="0"/>
                <a:ea typeface="ＭＳ Ｐゴシック" panose="020B0600070205080204" pitchFamily="34" charset="-128"/>
                <a:cs typeface="+mn-cs"/>
              </a:rPr>
              <a:t>ExaFLOPS</a:t>
            </a:r>
            <a:r>
              <a:rPr kumimoji="0" lang="en-US" sz="1800" b="0" i="0" u="none" strike="noStrike" kern="1200" cap="none" spc="0" normalizeH="0" baseline="0" noProof="0" dirty="0">
                <a:ln>
                  <a:noFill/>
                </a:ln>
                <a:solidFill>
                  <a:srgbClr val="0432FF"/>
                </a:solidFill>
                <a:effectLst/>
                <a:uLnTx/>
                <a:uFillTx/>
                <a:latin typeface="Arial" panose="020B0604020202020204" pitchFamily="34" charset="0"/>
                <a:ea typeface="ＭＳ Ｐゴシック" panose="020B0600070205080204" pitchFamily="34" charset="-128"/>
                <a:cs typeface="+mn-cs"/>
              </a:rPr>
              <a:t> per board</a:t>
            </a:r>
          </a:p>
        </p:txBody>
      </p:sp>
      <p:sp>
        <p:nvSpPr>
          <p:cNvPr id="5" name="Down Arrow 4"/>
          <p:cNvSpPr/>
          <p:nvPr/>
        </p:nvSpPr>
        <p:spPr bwMode="auto">
          <a:xfrm>
            <a:off x="6712335" y="5226156"/>
            <a:ext cx="381000" cy="565044"/>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panose="020B0600070205080204" pitchFamily="34" charset="-128"/>
              <a:cs typeface="+mn-cs"/>
            </a:endParaRPr>
          </a:p>
        </p:txBody>
      </p:sp>
      <p:sp>
        <p:nvSpPr>
          <p:cNvPr id="11" name="TextBox 10">
            <a:extLst>
              <a:ext uri="{FF2B5EF4-FFF2-40B4-BE49-F238E27FC236}">
                <a16:creationId xmlns:a16="http://schemas.microsoft.com/office/drawing/2014/main" id="{18770AE6-4855-5C4F-851F-F9C8729DD9BF}"/>
              </a:ext>
            </a:extLst>
          </p:cNvPr>
          <p:cNvSpPr txBox="1"/>
          <p:nvPr/>
        </p:nvSpPr>
        <p:spPr>
          <a:xfrm>
            <a:off x="990600" y="4694490"/>
            <a:ext cx="4281941" cy="147732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432FF"/>
                </a:solidFill>
                <a:effectLst/>
                <a:uLnTx/>
                <a:uFillTx/>
                <a:latin typeface="Arial" panose="020B0604020202020204" pitchFamily="34" charset="0"/>
                <a:ea typeface="ＭＳ Ｐゴシック" panose="020B0600070205080204" pitchFamily="34" charset="-128"/>
                <a:cs typeface="+mn-cs"/>
              </a:rPr>
              <a:t>New ML applications (vs. </a:t>
            </a:r>
            <a:r>
              <a:rPr kumimoji="0" lang="en-US" sz="1800" b="0" i="0" u="none" strike="noStrike" kern="1200" cap="none" spc="0" normalizeH="0" baseline="0" noProof="0" dirty="0" err="1">
                <a:ln>
                  <a:noFill/>
                </a:ln>
                <a:solidFill>
                  <a:srgbClr val="0432FF"/>
                </a:solidFill>
                <a:effectLst/>
                <a:uLnTx/>
                <a:uFillTx/>
                <a:latin typeface="Arial" panose="020B0604020202020204" pitchFamily="34" charset="0"/>
                <a:ea typeface="ＭＳ Ｐゴシック" panose="020B0600070205080204" pitchFamily="34" charset="-128"/>
                <a:cs typeface="+mn-cs"/>
              </a:rPr>
              <a:t>TPU3</a:t>
            </a:r>
            <a:r>
              <a:rPr kumimoji="0" lang="en-US" sz="1800" b="0" i="0" u="none" strike="noStrike" kern="1200" cap="none" spc="0" normalizeH="0" baseline="0" noProof="0" dirty="0">
                <a:ln>
                  <a:noFill/>
                </a:ln>
                <a:solidFill>
                  <a:srgbClr val="0432FF"/>
                </a:solidFill>
                <a:effectLst/>
                <a:uLnTx/>
                <a:uFillTx/>
                <a:latin typeface="Arial" panose="020B0604020202020204" pitchFamily="34" charset="0"/>
                <a:ea typeface="ＭＳ Ｐゴシック" panose="020B0600070205080204" pitchFamily="34" charset="-128"/>
                <a:cs typeface="+mn-cs"/>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Computer vision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Natural Language Processing (NLP)</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Recommender system</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Reinforcement learning that plays Go</a:t>
            </a:r>
          </a:p>
        </p:txBody>
      </p:sp>
      <p:sp>
        <p:nvSpPr>
          <p:cNvPr id="10" name="TextBox 9"/>
          <p:cNvSpPr txBox="1"/>
          <p:nvPr/>
        </p:nvSpPr>
        <p:spPr>
          <a:xfrm>
            <a:off x="94594" y="6182710"/>
            <a:ext cx="9067799" cy="29238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00" b="0" i="0" u="sng" strike="noStrike" kern="1200" cap="none" spc="0" normalizeH="0" baseline="0" noProof="0" dirty="0">
                <a:ln>
                  <a:noFill/>
                </a:ln>
                <a:solidFill>
                  <a:srgbClr val="0070C0"/>
                </a:solidFill>
                <a:effectLst/>
                <a:uLnTx/>
                <a:uFillTx/>
                <a:latin typeface="Arial" panose="020B0604020202020204" pitchFamily="34" charset="0"/>
                <a:ea typeface="ＭＳ Ｐゴシック" panose="020B0600070205080204" pitchFamily="34" charset="-128"/>
                <a:cs typeface="+mn-cs"/>
              </a:rPr>
              <a:t>https://spectrum.ieee.org/tech-talk/computing/hardware/heres-how-googles-tpu-v4-ai-chip-stacked-up-in-training-tests</a:t>
            </a:r>
          </a:p>
        </p:txBody>
      </p:sp>
    </p:spTree>
    <p:extLst>
      <p:ext uri="{BB962C8B-B14F-4D97-AF65-F5344CB8AC3E}">
        <p14:creationId xmlns:p14="http://schemas.microsoft.com/office/powerpoint/2010/main" val="19058556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5168F5DC-307D-D74B-8763-CAAA0354729C}"/>
              </a:ext>
            </a:extLst>
          </p:cNvPr>
          <p:cNvSpPr>
            <a:spLocks noGrp="1"/>
          </p:cNvSpPr>
          <p:nvPr>
            <p:ph type="title"/>
          </p:nvPr>
        </p:nvSpPr>
        <p:spPr>
          <a:xfrm>
            <a:off x="228600" y="152400"/>
            <a:ext cx="8775700" cy="1066800"/>
          </a:xfrm>
        </p:spPr>
        <p:txBody>
          <a:bodyPr/>
          <a:lstStyle/>
          <a:p>
            <a:r>
              <a:rPr lang="en-US" altLang="en-US" sz="3800" dirty="0">
                <a:solidFill>
                  <a:srgbClr val="0070C0"/>
                </a:solidFill>
                <a:ea typeface="ＭＳ Ｐゴシック" panose="020B0600070205080204" pitchFamily="34" charset="-128"/>
              </a:rPr>
              <a:t>An Example Modern Systolic Array: TPU (II)</a:t>
            </a:r>
          </a:p>
        </p:txBody>
      </p:sp>
      <p:sp>
        <p:nvSpPr>
          <p:cNvPr id="88066" name="Slide Number Placeholder 3">
            <a:extLst>
              <a:ext uri="{FF2B5EF4-FFF2-40B4-BE49-F238E27FC236}">
                <a16:creationId xmlns:a16="http://schemas.microsoft.com/office/drawing/2014/main" id="{E028C3CB-5025-EB4E-8118-2C4E59D19B2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599F66-A283-D146-BD00-F6CFE108E8A8}"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88067" name="Picture 4">
            <a:extLst>
              <a:ext uri="{FF2B5EF4-FFF2-40B4-BE49-F238E27FC236}">
                <a16:creationId xmlns:a16="http://schemas.microsoft.com/office/drawing/2014/main" id="{57D3FEF3-3D27-9847-85C7-3A713D89E9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5">
            <a:extLst>
              <a:ext uri="{FF2B5EF4-FFF2-40B4-BE49-F238E27FC236}">
                <a16:creationId xmlns:a16="http://schemas.microsoft.com/office/drawing/2014/main" id="{9C3ABED2-934B-6740-8BEC-F4440429979D}"/>
              </a:ext>
            </a:extLst>
          </p:cNvPr>
          <p:cNvSpPr txBox="1">
            <a:spLocks noChangeArrowheads="1"/>
          </p:cNvSpPr>
          <p:nvPr/>
        </p:nvSpPr>
        <p:spPr bwMode="auto">
          <a:xfrm>
            <a:off x="250825" y="6062663"/>
            <a:ext cx="84439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Jouppi et al., “</a:t>
            </a:r>
            <a:r>
              <a:rPr kumimoji="0" lang="en-US" altLang="ja-JP" sz="16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In-Datacenter Performance Analysis of a Tensor Processing Unit</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ISCA 2017.</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88069" name="Picture 7">
            <a:extLst>
              <a:ext uri="{FF2B5EF4-FFF2-40B4-BE49-F238E27FC236}">
                <a16:creationId xmlns:a16="http://schemas.microsoft.com/office/drawing/2014/main" id="{407D4CDB-8641-914F-A615-DC6125BB15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889250"/>
            <a:ext cx="40513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593318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0F84E0D-19EE-E94B-8414-FF27E1BA9B22}"/>
              </a:ext>
            </a:extLst>
          </p:cNvPr>
          <p:cNvSpPr>
            <a:spLocks noGrp="1"/>
          </p:cNvSpPr>
          <p:nvPr>
            <p:ph type="title"/>
          </p:nvPr>
        </p:nvSpPr>
        <p:spPr>
          <a:xfrm>
            <a:off x="152400" y="152400"/>
            <a:ext cx="9144000" cy="1066800"/>
          </a:xfrm>
        </p:spPr>
        <p:txBody>
          <a:bodyPr/>
          <a:lstStyle/>
          <a:p>
            <a:r>
              <a:rPr lang="en-US" altLang="en-US" sz="3800" dirty="0">
                <a:solidFill>
                  <a:srgbClr val="0070C0"/>
                </a:solidFill>
                <a:ea typeface="ＭＳ Ｐゴシック" panose="020B0600070205080204" pitchFamily="34" charset="-128"/>
              </a:rPr>
              <a:t>An Example Modern Systolic Array: TPU (III)</a:t>
            </a:r>
            <a:endParaRPr lang="en-US" altLang="en-US" dirty="0">
              <a:solidFill>
                <a:srgbClr val="0070C0"/>
              </a:solidFill>
              <a:ea typeface="ＭＳ Ｐゴシック" panose="020B0600070205080204" pitchFamily="34" charset="-128"/>
            </a:endParaRPr>
          </a:p>
        </p:txBody>
      </p:sp>
      <p:sp>
        <p:nvSpPr>
          <p:cNvPr id="89090" name="Slide Number Placeholder 3">
            <a:extLst>
              <a:ext uri="{FF2B5EF4-FFF2-40B4-BE49-F238E27FC236}">
                <a16:creationId xmlns:a16="http://schemas.microsoft.com/office/drawing/2014/main" id="{96BE1C86-0920-E141-88F6-F224C65A7C8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491199-E330-F944-B0A7-174683ACFD44}"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89091" name="Picture 4">
            <a:extLst>
              <a:ext uri="{FF2B5EF4-FFF2-40B4-BE49-F238E27FC236}">
                <a16:creationId xmlns:a16="http://schemas.microsoft.com/office/drawing/2014/main" id="{E795BB9E-5CE1-BB4E-990A-006605D498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811213"/>
            <a:ext cx="5791200" cy="604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49442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3505-2DAA-ED43-A184-C4D419F9BE48}"/>
              </a:ext>
            </a:extLst>
          </p:cNvPr>
          <p:cNvSpPr>
            <a:spLocks noGrp="1"/>
          </p:cNvSpPr>
          <p:nvPr>
            <p:ph type="title"/>
          </p:nvPr>
        </p:nvSpPr>
        <p:spPr>
          <a:xfrm>
            <a:off x="228600" y="152400"/>
            <a:ext cx="8915400" cy="1066800"/>
          </a:xfrm>
        </p:spPr>
        <p:txBody>
          <a:bodyPr/>
          <a:lstStyle/>
          <a:p>
            <a:r>
              <a:rPr lang="en-US" sz="3800" dirty="0">
                <a:solidFill>
                  <a:srgbClr val="0070C0"/>
                </a:solidFill>
              </a:rPr>
              <a:t>Xilinx </a:t>
            </a:r>
            <a:r>
              <a:rPr lang="en-US" sz="3800" dirty="0" err="1">
                <a:solidFill>
                  <a:srgbClr val="0070C0"/>
                </a:solidFill>
              </a:rPr>
              <a:t>Versal</a:t>
            </a:r>
            <a:r>
              <a:rPr lang="en-US" sz="3800" dirty="0">
                <a:solidFill>
                  <a:srgbClr val="0070C0"/>
                </a:solidFill>
              </a:rPr>
              <a:t> ACAP (2020) (I)</a:t>
            </a:r>
          </a:p>
        </p:txBody>
      </p:sp>
      <p:sp>
        <p:nvSpPr>
          <p:cNvPr id="4" name="Slide Number Placeholder 3">
            <a:extLst>
              <a:ext uri="{FF2B5EF4-FFF2-40B4-BE49-F238E27FC236}">
                <a16:creationId xmlns:a16="http://schemas.microsoft.com/office/drawing/2014/main" id="{1BC247EB-0F00-D348-A874-BCF1EE2FA570}"/>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1AB0E41-6335-3B40-AB06-F5B4D651A9D6}"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sp>
        <p:nvSpPr>
          <p:cNvPr id="11" name="Content Placeholder 10">
            <a:extLst>
              <a:ext uri="{FF2B5EF4-FFF2-40B4-BE49-F238E27FC236}">
                <a16:creationId xmlns:a16="http://schemas.microsoft.com/office/drawing/2014/main" id="{75EB2FE4-BC58-E94C-8039-4CDE8EEBB0EA}"/>
              </a:ext>
            </a:extLst>
          </p:cNvPr>
          <p:cNvSpPr>
            <a:spLocks noGrp="1"/>
          </p:cNvSpPr>
          <p:nvPr>
            <p:ph idx="1"/>
          </p:nvPr>
        </p:nvSpPr>
        <p:spPr>
          <a:xfrm>
            <a:off x="136251" y="964045"/>
            <a:ext cx="8610600" cy="5193723"/>
          </a:xfrm>
        </p:spPr>
        <p:txBody>
          <a:bodyPr/>
          <a:lstStyle/>
          <a:p>
            <a:r>
              <a:rPr lang="en-US" dirty="0">
                <a:solidFill>
                  <a:srgbClr val="FF0000"/>
                </a:solidFill>
              </a:rPr>
              <a:t>Three compute engines </a:t>
            </a:r>
            <a:r>
              <a:rPr lang="en-US" dirty="0"/>
              <a:t>inside the same chip</a:t>
            </a:r>
          </a:p>
          <a:p>
            <a:endParaRPr lang="en-US" dirty="0"/>
          </a:p>
          <a:p>
            <a:pPr lvl="1"/>
            <a:r>
              <a:rPr lang="en-US" dirty="0"/>
              <a:t>Different workloads, different devices</a:t>
            </a:r>
          </a:p>
        </p:txBody>
      </p:sp>
      <p:sp>
        <p:nvSpPr>
          <p:cNvPr id="13" name="Rectangle 12">
            <a:extLst>
              <a:ext uri="{FF2B5EF4-FFF2-40B4-BE49-F238E27FC236}">
                <a16:creationId xmlns:a16="http://schemas.microsoft.com/office/drawing/2014/main" id="{194B1677-FAD4-8147-AAAE-CAD39B29F335}"/>
              </a:ext>
            </a:extLst>
          </p:cNvPr>
          <p:cNvSpPr/>
          <p:nvPr/>
        </p:nvSpPr>
        <p:spPr>
          <a:xfrm>
            <a:off x="196621" y="6504801"/>
            <a:ext cx="7651979" cy="276999"/>
          </a:xfrm>
          <a:prstGeom prst="rect">
            <a:avLst/>
          </a:prstGeom>
        </p:spPr>
        <p:txBody>
          <a:bodyPr wrap="square">
            <a:spAutoFit/>
          </a:bodyPr>
          <a:lstStyle/>
          <a:p>
            <a:pPr lvl="0">
              <a:defRPr/>
            </a:pPr>
            <a:r>
              <a:rPr lang="en-US" sz="1200" dirty="0">
                <a:solidFill>
                  <a:srgbClr val="0070C0"/>
                </a:solidFill>
                <a:hlinkClick r:id="rId3">
                  <a:extLst>
                    <a:ext uri="{A12FA001-AC4F-418D-AE19-62706E023703}">
                      <ahyp:hlinkClr xmlns:ahyp="http://schemas.microsoft.com/office/drawing/2018/hyperlinkcolor" val="tx"/>
                    </a:ext>
                  </a:extLst>
                </a:hlinkClick>
              </a:rPr>
              <a:t>https://www.xilinx.com/products/silicon-devices/acap/versal.html</a:t>
            </a:r>
            <a:endParaRPr lang="en-US" sz="1200" dirty="0">
              <a:solidFill>
                <a:srgbClr val="0070C0"/>
              </a:solidFill>
            </a:endParaRPr>
          </a:p>
        </p:txBody>
      </p:sp>
      <p:pic>
        <p:nvPicPr>
          <p:cNvPr id="14" name="Picture 13">
            <a:extLst>
              <a:ext uri="{FF2B5EF4-FFF2-40B4-BE49-F238E27FC236}">
                <a16:creationId xmlns:a16="http://schemas.microsoft.com/office/drawing/2014/main" id="{F6A6C018-0902-CB4E-B617-1D0FE9B094BA}"/>
              </a:ext>
            </a:extLst>
          </p:cNvPr>
          <p:cNvPicPr>
            <a:picLocks noChangeAspect="1"/>
          </p:cNvPicPr>
          <p:nvPr/>
        </p:nvPicPr>
        <p:blipFill>
          <a:blip r:embed="rId4"/>
          <a:stretch>
            <a:fillRect/>
          </a:stretch>
        </p:blipFill>
        <p:spPr>
          <a:xfrm>
            <a:off x="7004479" y="1143000"/>
            <a:ext cx="1834721" cy="1555525"/>
          </a:xfrm>
          <a:prstGeom prst="rect">
            <a:avLst/>
          </a:prstGeom>
        </p:spPr>
      </p:pic>
      <p:pic>
        <p:nvPicPr>
          <p:cNvPr id="15" name="Picture 14">
            <a:extLst>
              <a:ext uri="{FF2B5EF4-FFF2-40B4-BE49-F238E27FC236}">
                <a16:creationId xmlns:a16="http://schemas.microsoft.com/office/drawing/2014/main" id="{296C2C5B-9A11-FB47-B247-E63888135158}"/>
              </a:ext>
            </a:extLst>
          </p:cNvPr>
          <p:cNvPicPr>
            <a:picLocks noChangeAspect="1"/>
          </p:cNvPicPr>
          <p:nvPr/>
        </p:nvPicPr>
        <p:blipFill>
          <a:blip r:embed="rId5"/>
          <a:stretch>
            <a:fillRect/>
          </a:stretch>
        </p:blipFill>
        <p:spPr>
          <a:xfrm>
            <a:off x="363311" y="2743200"/>
            <a:ext cx="6570889" cy="3352800"/>
          </a:xfrm>
          <a:prstGeom prst="rect">
            <a:avLst/>
          </a:prstGeom>
        </p:spPr>
      </p:pic>
    </p:spTree>
    <p:extLst>
      <p:ext uri="{BB962C8B-B14F-4D97-AF65-F5344CB8AC3E}">
        <p14:creationId xmlns:p14="http://schemas.microsoft.com/office/powerpoint/2010/main" val="324372500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8F16-3938-264D-8F6A-2EBC6EF7213C}"/>
              </a:ext>
            </a:extLst>
          </p:cNvPr>
          <p:cNvSpPr>
            <a:spLocks noGrp="1"/>
          </p:cNvSpPr>
          <p:nvPr>
            <p:ph type="title"/>
          </p:nvPr>
        </p:nvSpPr>
        <p:spPr>
          <a:xfrm>
            <a:off x="228600" y="152400"/>
            <a:ext cx="8991600" cy="1066800"/>
          </a:xfrm>
        </p:spPr>
        <p:txBody>
          <a:bodyPr/>
          <a:lstStyle/>
          <a:p>
            <a:r>
              <a:rPr lang="en-US" sz="3800" dirty="0">
                <a:solidFill>
                  <a:srgbClr val="0070C0"/>
                </a:solidFill>
              </a:rPr>
              <a:t>Samsung </a:t>
            </a:r>
            <a:r>
              <a:rPr lang="en-US" sz="3800" dirty="0" err="1">
                <a:solidFill>
                  <a:srgbClr val="0070C0"/>
                </a:solidFill>
              </a:rPr>
              <a:t>AxDIMM</a:t>
            </a:r>
            <a:r>
              <a:rPr lang="en-US" sz="3800" dirty="0">
                <a:solidFill>
                  <a:srgbClr val="0070C0"/>
                </a:solidFill>
              </a:rPr>
              <a:t> (2021)</a:t>
            </a:r>
          </a:p>
        </p:txBody>
      </p:sp>
      <p:sp>
        <p:nvSpPr>
          <p:cNvPr id="3" name="Content Placeholder 2">
            <a:extLst>
              <a:ext uri="{FF2B5EF4-FFF2-40B4-BE49-F238E27FC236}">
                <a16:creationId xmlns:a16="http://schemas.microsoft.com/office/drawing/2014/main" id="{83629AC1-76BA-0047-A84D-823522F2F5C3}"/>
              </a:ext>
            </a:extLst>
          </p:cNvPr>
          <p:cNvSpPr>
            <a:spLocks noGrp="1"/>
          </p:cNvSpPr>
          <p:nvPr>
            <p:ph idx="1"/>
          </p:nvPr>
        </p:nvSpPr>
        <p:spPr/>
        <p:txBody>
          <a:bodyPr/>
          <a:lstStyle/>
          <a:p>
            <a:r>
              <a:rPr lang="en-US" dirty="0"/>
              <a:t>DIMM-based PIM</a:t>
            </a:r>
          </a:p>
          <a:p>
            <a:pPr lvl="1"/>
            <a:r>
              <a:rPr lang="en-US" dirty="0"/>
              <a:t>DLRM recommendation system</a:t>
            </a:r>
          </a:p>
        </p:txBody>
      </p:sp>
      <p:sp>
        <p:nvSpPr>
          <p:cNvPr id="4" name="Slide Number Placeholder 3">
            <a:extLst>
              <a:ext uri="{FF2B5EF4-FFF2-40B4-BE49-F238E27FC236}">
                <a16:creationId xmlns:a16="http://schemas.microsoft.com/office/drawing/2014/main" id="{81891D3F-D152-9344-9026-3DCF898A87CA}"/>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6CF17A-3047-224B-BC46-DD606BE3B229}"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7" name="Picture 6">
            <a:extLst>
              <a:ext uri="{FF2B5EF4-FFF2-40B4-BE49-F238E27FC236}">
                <a16:creationId xmlns:a16="http://schemas.microsoft.com/office/drawing/2014/main" id="{AFCF7A9E-E0FB-2940-A668-77B550C711E4}"/>
              </a:ext>
            </a:extLst>
          </p:cNvPr>
          <p:cNvPicPr>
            <a:picLocks noChangeAspect="1"/>
          </p:cNvPicPr>
          <p:nvPr/>
        </p:nvPicPr>
        <p:blipFill rotWithShape="1">
          <a:blip r:embed="rId3"/>
          <a:srcRect t="3135" b="1"/>
          <a:stretch/>
        </p:blipFill>
        <p:spPr>
          <a:xfrm>
            <a:off x="5491978" y="4939215"/>
            <a:ext cx="3494859" cy="1461585"/>
          </a:xfrm>
          <a:prstGeom prst="rect">
            <a:avLst/>
          </a:prstGeom>
        </p:spPr>
      </p:pic>
      <p:grpSp>
        <p:nvGrpSpPr>
          <p:cNvPr id="9" name="Group 8">
            <a:extLst>
              <a:ext uri="{FF2B5EF4-FFF2-40B4-BE49-F238E27FC236}">
                <a16:creationId xmlns:a16="http://schemas.microsoft.com/office/drawing/2014/main" id="{1F2116CC-AE4C-C245-A91B-56DA9C2A5AB9}"/>
              </a:ext>
            </a:extLst>
          </p:cNvPr>
          <p:cNvGrpSpPr>
            <a:grpSpLocks noChangeAspect="1"/>
          </p:cNvGrpSpPr>
          <p:nvPr/>
        </p:nvGrpSpPr>
        <p:grpSpPr>
          <a:xfrm>
            <a:off x="5865291" y="1022909"/>
            <a:ext cx="3002279" cy="1644091"/>
            <a:chOff x="100000" y="862740"/>
            <a:chExt cx="4069270" cy="2228391"/>
          </a:xfrm>
        </p:grpSpPr>
        <p:pic>
          <p:nvPicPr>
            <p:cNvPr id="10" name="Picture 9">
              <a:extLst>
                <a:ext uri="{FF2B5EF4-FFF2-40B4-BE49-F238E27FC236}">
                  <a16:creationId xmlns:a16="http://schemas.microsoft.com/office/drawing/2014/main" id="{7B7B2DD5-1935-F548-A387-1349A64873BF}"/>
                </a:ext>
              </a:extLst>
            </p:cNvPr>
            <p:cNvPicPr>
              <a:picLocks noChangeAspect="1"/>
            </p:cNvPicPr>
            <p:nvPr/>
          </p:nvPicPr>
          <p:blipFill>
            <a:blip r:embed="rId4"/>
            <a:stretch>
              <a:fillRect/>
            </a:stretch>
          </p:blipFill>
          <p:spPr>
            <a:xfrm>
              <a:off x="100000" y="1159634"/>
              <a:ext cx="4069270" cy="1931497"/>
            </a:xfrm>
            <a:prstGeom prst="rect">
              <a:avLst/>
            </a:prstGeom>
          </p:spPr>
        </p:pic>
        <p:sp>
          <p:nvSpPr>
            <p:cNvPr id="11" name="Rectangle 10">
              <a:extLst>
                <a:ext uri="{FF2B5EF4-FFF2-40B4-BE49-F238E27FC236}">
                  <a16:creationId xmlns:a16="http://schemas.microsoft.com/office/drawing/2014/main" id="{936A3B20-5E20-0D44-BD6B-9DE9B313FE24}"/>
                </a:ext>
              </a:extLst>
            </p:cNvPr>
            <p:cNvSpPr/>
            <p:nvPr/>
          </p:nvSpPr>
          <p:spPr>
            <a:xfrm>
              <a:off x="929107" y="862740"/>
              <a:ext cx="1776448" cy="36933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Futura Medium" panose="020B0602020204020303" pitchFamily="34" charset="-79"/>
                </a:rPr>
                <a:t>Baseline System</a:t>
              </a:r>
              <a:endParaRPr kumimoji="0" lang="en-US" sz="1800" b="1"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grpSp>
      <p:grpSp>
        <p:nvGrpSpPr>
          <p:cNvPr id="12" name="Group 11">
            <a:extLst>
              <a:ext uri="{FF2B5EF4-FFF2-40B4-BE49-F238E27FC236}">
                <a16:creationId xmlns:a16="http://schemas.microsoft.com/office/drawing/2014/main" id="{41297CFD-59DD-384E-97E3-7AE7BC6C5C34}"/>
              </a:ext>
            </a:extLst>
          </p:cNvPr>
          <p:cNvGrpSpPr>
            <a:grpSpLocks noChangeAspect="1"/>
          </p:cNvGrpSpPr>
          <p:nvPr/>
        </p:nvGrpSpPr>
        <p:grpSpPr>
          <a:xfrm>
            <a:off x="5883828" y="2895600"/>
            <a:ext cx="3107772" cy="1775735"/>
            <a:chOff x="4744267" y="634328"/>
            <a:chExt cx="4299733" cy="2456804"/>
          </a:xfrm>
        </p:grpSpPr>
        <p:pic>
          <p:nvPicPr>
            <p:cNvPr id="13" name="Picture 12">
              <a:extLst>
                <a:ext uri="{FF2B5EF4-FFF2-40B4-BE49-F238E27FC236}">
                  <a16:creationId xmlns:a16="http://schemas.microsoft.com/office/drawing/2014/main" id="{4EF9F513-FA4B-E949-99EC-7CFF34E584C8}"/>
                </a:ext>
              </a:extLst>
            </p:cNvPr>
            <p:cNvPicPr>
              <a:picLocks noChangeAspect="1"/>
            </p:cNvPicPr>
            <p:nvPr/>
          </p:nvPicPr>
          <p:blipFill rotWithShape="1">
            <a:blip r:embed="rId5"/>
            <a:srcRect t="4075" b="2189"/>
            <a:stretch/>
          </p:blipFill>
          <p:spPr>
            <a:xfrm>
              <a:off x="4744267" y="1159634"/>
              <a:ext cx="4299733" cy="1931498"/>
            </a:xfrm>
            <a:prstGeom prst="rect">
              <a:avLst/>
            </a:prstGeom>
          </p:spPr>
        </p:pic>
        <p:sp>
          <p:nvSpPr>
            <p:cNvPr id="14" name="Rectangle 13">
              <a:extLst>
                <a:ext uri="{FF2B5EF4-FFF2-40B4-BE49-F238E27FC236}">
                  <a16:creationId xmlns:a16="http://schemas.microsoft.com/office/drawing/2014/main" id="{3036909C-2052-0A45-A3A2-4C2930C8654C}"/>
                </a:ext>
              </a:extLst>
            </p:cNvPr>
            <p:cNvSpPr/>
            <p:nvPr/>
          </p:nvSpPr>
          <p:spPr>
            <a:xfrm>
              <a:off x="5564945" y="634328"/>
              <a:ext cx="190468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Garamond" panose="02020404030301010803" pitchFamily="18" charset="0"/>
                  <a:ea typeface="ＭＳ Ｐゴシック" panose="020B0600070205080204" pitchFamily="34" charset="-128"/>
                  <a:cs typeface="Futura Medium" panose="020B0602020204020303" pitchFamily="34" charset="-79"/>
                </a:rPr>
                <a:t>AxDIMM</a:t>
              </a:r>
              <a:r>
                <a:rPr kumimoji="0" lang="en-US" sz="1800" b="1"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Futura Medium" panose="020B0602020204020303" pitchFamily="34" charset="-79"/>
                </a:rPr>
                <a:t> System</a:t>
              </a:r>
              <a:endParaRPr kumimoji="0" lang="en-US" sz="1800" b="1"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grpSp>
      <p:pic>
        <p:nvPicPr>
          <p:cNvPr id="15" name="Picture 14">
            <a:extLst>
              <a:ext uri="{FF2B5EF4-FFF2-40B4-BE49-F238E27FC236}">
                <a16:creationId xmlns:a16="http://schemas.microsoft.com/office/drawing/2014/main" id="{8CFED770-D7DA-4148-A854-219B6EAC3AE3}"/>
              </a:ext>
            </a:extLst>
          </p:cNvPr>
          <p:cNvPicPr>
            <a:picLocks noChangeAspect="1"/>
          </p:cNvPicPr>
          <p:nvPr/>
        </p:nvPicPr>
        <p:blipFill>
          <a:blip r:embed="rId6"/>
          <a:stretch>
            <a:fillRect/>
          </a:stretch>
        </p:blipFill>
        <p:spPr>
          <a:xfrm>
            <a:off x="332322" y="1983156"/>
            <a:ext cx="4426237" cy="4454430"/>
          </a:xfrm>
          <a:prstGeom prst="rect">
            <a:avLst/>
          </a:prstGeom>
        </p:spPr>
      </p:pic>
      <p:sp>
        <p:nvSpPr>
          <p:cNvPr id="16" name="TextBox 15">
            <a:extLst>
              <a:ext uri="{FF2B5EF4-FFF2-40B4-BE49-F238E27FC236}">
                <a16:creationId xmlns:a16="http://schemas.microsoft.com/office/drawing/2014/main" id="{0C450CF6-3385-024A-B2B2-719A2C17BE5E}"/>
              </a:ext>
            </a:extLst>
          </p:cNvPr>
          <p:cNvSpPr txBox="1"/>
          <p:nvPr/>
        </p:nvSpPr>
        <p:spPr>
          <a:xfrm>
            <a:off x="304800" y="6528003"/>
            <a:ext cx="7968848"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Ke</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et al. "Near-Memory Processing in Action: Accelerating Personalized Recommendation with </a:t>
            </a:r>
            <a:r>
              <a:rPr kumimoji="0" lang="en-US" sz="11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AxDIMM</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IEEE Micro (2021)</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836300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48EAD1-E0EF-4528-817F-FEBBA96B72F7}"/>
              </a:ext>
            </a:extLst>
          </p:cNvPr>
          <p:cNvPicPr>
            <a:picLocks noChangeAspect="1"/>
          </p:cNvPicPr>
          <p:nvPr/>
        </p:nvPicPr>
        <p:blipFill>
          <a:blip r:embed="rId3"/>
          <a:stretch>
            <a:fillRect/>
          </a:stretch>
        </p:blipFill>
        <p:spPr>
          <a:xfrm>
            <a:off x="3926893" y="1369642"/>
            <a:ext cx="4186325" cy="2804532"/>
          </a:xfrm>
          <a:prstGeom prst="rect">
            <a:avLst/>
          </a:prstGeom>
        </p:spPr>
      </p:pic>
      <p:sp>
        <p:nvSpPr>
          <p:cNvPr id="11" name="CustomShape 2">
            <a:extLst>
              <a:ext uri="{FF2B5EF4-FFF2-40B4-BE49-F238E27FC236}">
                <a16:creationId xmlns:a16="http://schemas.microsoft.com/office/drawing/2014/main" id="{33677DE9-F10B-4AF7-B00F-15DD714BF8B0}"/>
              </a:ext>
            </a:extLst>
          </p:cNvPr>
          <p:cNvSpPr/>
          <p:nvPr/>
        </p:nvSpPr>
        <p:spPr>
          <a:xfrm>
            <a:off x="1764117" y="5803761"/>
            <a:ext cx="5610060" cy="24327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gn="ctr"/>
            <a:r>
              <a:rPr lang="en-US" sz="900" dirty="0" err="1"/>
              <a:t>Dionysios</a:t>
            </a:r>
            <a:r>
              <a:rPr lang="en-US" sz="900" dirty="0"/>
              <a:t> Diamantopoulos, IBM Research – Zurich, COOL Chips 2018</a:t>
            </a:r>
          </a:p>
          <a:p>
            <a:pPr>
              <a:lnSpc>
                <a:spcPct val="100000"/>
              </a:lnSpc>
            </a:pPr>
            <a:r>
              <a:rPr lang="en-US" sz="900" spc="-1" dirty="0">
                <a:solidFill>
                  <a:srgbClr val="000000"/>
                </a:solidFill>
              </a:rPr>
              <a:t> </a:t>
            </a:r>
            <a:endParaRPr lang="en-US" sz="900" spc="-1" dirty="0"/>
          </a:p>
        </p:txBody>
      </p:sp>
      <p:pic>
        <p:nvPicPr>
          <p:cNvPr id="12" name="Picture 11">
            <a:extLst>
              <a:ext uri="{FF2B5EF4-FFF2-40B4-BE49-F238E27FC236}">
                <a16:creationId xmlns:a16="http://schemas.microsoft.com/office/drawing/2014/main" id="{78DE2CD9-31CD-4F7E-A540-EFF51D0C809A}"/>
              </a:ext>
            </a:extLst>
          </p:cNvPr>
          <p:cNvPicPr>
            <a:picLocks noChangeAspect="1"/>
          </p:cNvPicPr>
          <p:nvPr/>
        </p:nvPicPr>
        <p:blipFill>
          <a:blip r:embed="rId4"/>
          <a:stretch>
            <a:fillRect/>
          </a:stretch>
        </p:blipFill>
        <p:spPr>
          <a:xfrm>
            <a:off x="1243462" y="4322321"/>
            <a:ext cx="6540158" cy="1426290"/>
          </a:xfrm>
          <a:prstGeom prst="rect">
            <a:avLst/>
          </a:prstGeom>
        </p:spPr>
      </p:pic>
      <p:pic>
        <p:nvPicPr>
          <p:cNvPr id="7" name="IBM 8-bar logo" descr="IBM 8-bar logo, black">
            <a:extLst>
              <a:ext uri="{FF2B5EF4-FFF2-40B4-BE49-F238E27FC236}">
                <a16:creationId xmlns:a16="http://schemas.microsoft.com/office/drawing/2014/main" id="{2E555BC7-1F7B-46CD-AEAF-C25658B840E5}"/>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8331978" y="5708220"/>
            <a:ext cx="391192" cy="156081"/>
          </a:xfrm>
          <a:prstGeom prst="rect">
            <a:avLst/>
          </a:prstGeom>
        </p:spPr>
      </p:pic>
      <p:sp>
        <p:nvSpPr>
          <p:cNvPr id="4" name="Slide Number Placeholder 3">
            <a:extLst>
              <a:ext uri="{FF2B5EF4-FFF2-40B4-BE49-F238E27FC236}">
                <a16:creationId xmlns:a16="http://schemas.microsoft.com/office/drawing/2014/main" id="{FF4BEF74-37A8-654F-AAA9-1DD92615FB97}"/>
              </a:ext>
            </a:extLst>
          </p:cNvPr>
          <p:cNvSpPr>
            <a:spLocks noGrp="1"/>
          </p:cNvSpPr>
          <p:nvPr>
            <p:ph type="sldNum" sz="quarter" idx="12"/>
          </p:nvPr>
        </p:nvSpPr>
        <p:spPr>
          <a:xfrm>
            <a:off x="9535118" y="654039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B5F978-99DD-4B09-979A-AB31C135CAD9}" type="slidenum">
              <a:rPr lang="en-US" smtClean="0"/>
              <a:pPr/>
              <a:t>15</a:t>
            </a:fld>
            <a:endParaRPr lang="en-US" dirty="0"/>
          </a:p>
        </p:txBody>
      </p:sp>
      <p:sp>
        <p:nvSpPr>
          <p:cNvPr id="5" name="Title 4">
            <a:extLst>
              <a:ext uri="{FF2B5EF4-FFF2-40B4-BE49-F238E27FC236}">
                <a16:creationId xmlns:a16="http://schemas.microsoft.com/office/drawing/2014/main" id="{2F689CAE-1FB4-2B4F-B157-9EC755B11959}"/>
              </a:ext>
            </a:extLst>
          </p:cNvPr>
          <p:cNvSpPr>
            <a:spLocks noGrp="1"/>
          </p:cNvSpPr>
          <p:nvPr>
            <p:ph type="title"/>
          </p:nvPr>
        </p:nvSpPr>
        <p:spPr/>
        <p:txBody>
          <a:bodyPr/>
          <a:lstStyle/>
          <a:p>
            <a:r>
              <a:rPr lang="en-US" dirty="0">
                <a:solidFill>
                  <a:srgbClr val="0070C0"/>
                </a:solidFill>
              </a:rPr>
              <a:t>Background: Traditional I/O Technology</a:t>
            </a:r>
          </a:p>
        </p:txBody>
      </p:sp>
      <p:sp>
        <p:nvSpPr>
          <p:cNvPr id="10" name="Slide Number Placeholder 3">
            <a:extLst>
              <a:ext uri="{FF2B5EF4-FFF2-40B4-BE49-F238E27FC236}">
                <a16:creationId xmlns:a16="http://schemas.microsoft.com/office/drawing/2014/main" id="{EBDC70A0-3529-AA4D-99F9-1678097C9EC7}"/>
              </a:ext>
            </a:extLst>
          </p:cNvPr>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0475517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04AB-5973-4904-A759-BB0AD735C746}"/>
              </a:ext>
            </a:extLst>
          </p:cNvPr>
          <p:cNvSpPr>
            <a:spLocks noGrp="1"/>
          </p:cNvSpPr>
          <p:nvPr>
            <p:ph type="title"/>
          </p:nvPr>
        </p:nvSpPr>
        <p:spPr/>
        <p:txBody>
          <a:bodyPr/>
          <a:lstStyle/>
          <a:p>
            <a:r>
              <a:rPr lang="en-US" dirty="0">
                <a:solidFill>
                  <a:srgbClr val="0070C0"/>
                </a:solidFill>
              </a:rPr>
              <a:t>CAPI/</a:t>
            </a:r>
            <a:r>
              <a:rPr lang="en-US" dirty="0" err="1">
                <a:solidFill>
                  <a:srgbClr val="0070C0"/>
                </a:solidFill>
              </a:rPr>
              <a:t>OpenCAPI</a:t>
            </a:r>
            <a:r>
              <a:rPr lang="en-US" dirty="0">
                <a:solidFill>
                  <a:srgbClr val="0070C0"/>
                </a:solidFill>
              </a:rPr>
              <a:t> Overview</a:t>
            </a:r>
          </a:p>
        </p:txBody>
      </p:sp>
      <p:pic>
        <p:nvPicPr>
          <p:cNvPr id="5" name="Picture 4">
            <a:extLst>
              <a:ext uri="{FF2B5EF4-FFF2-40B4-BE49-F238E27FC236}">
                <a16:creationId xmlns:a16="http://schemas.microsoft.com/office/drawing/2014/main" id="{792254A5-3A25-42DC-AB10-9DD0BB68DD46}"/>
              </a:ext>
            </a:extLst>
          </p:cNvPr>
          <p:cNvPicPr>
            <a:picLocks noChangeAspect="1"/>
          </p:cNvPicPr>
          <p:nvPr/>
        </p:nvPicPr>
        <p:blipFill>
          <a:blip r:embed="rId3"/>
          <a:stretch>
            <a:fillRect/>
          </a:stretch>
        </p:blipFill>
        <p:spPr>
          <a:xfrm>
            <a:off x="4390774" y="4263584"/>
            <a:ext cx="3346565" cy="1304593"/>
          </a:xfrm>
          <a:prstGeom prst="rect">
            <a:avLst/>
          </a:prstGeom>
        </p:spPr>
      </p:pic>
      <p:pic>
        <p:nvPicPr>
          <p:cNvPr id="7" name="Picture 6">
            <a:extLst>
              <a:ext uri="{FF2B5EF4-FFF2-40B4-BE49-F238E27FC236}">
                <a16:creationId xmlns:a16="http://schemas.microsoft.com/office/drawing/2014/main" id="{0963374A-16F0-4959-8F08-AEC72D232D19}"/>
              </a:ext>
            </a:extLst>
          </p:cNvPr>
          <p:cNvPicPr>
            <a:picLocks noChangeAspect="1"/>
          </p:cNvPicPr>
          <p:nvPr/>
        </p:nvPicPr>
        <p:blipFill>
          <a:blip r:embed="rId4"/>
          <a:stretch>
            <a:fillRect/>
          </a:stretch>
        </p:blipFill>
        <p:spPr>
          <a:xfrm>
            <a:off x="4837188" y="1622713"/>
            <a:ext cx="3703757" cy="2423718"/>
          </a:xfrm>
          <a:prstGeom prst="rect">
            <a:avLst/>
          </a:prstGeom>
        </p:spPr>
      </p:pic>
      <p:sp>
        <p:nvSpPr>
          <p:cNvPr id="11" name="CustomShape 2">
            <a:extLst>
              <a:ext uri="{FF2B5EF4-FFF2-40B4-BE49-F238E27FC236}">
                <a16:creationId xmlns:a16="http://schemas.microsoft.com/office/drawing/2014/main" id="{33677DE9-F10B-4AF7-B00F-15DD714BF8B0}"/>
              </a:ext>
            </a:extLst>
          </p:cNvPr>
          <p:cNvSpPr/>
          <p:nvPr/>
        </p:nvSpPr>
        <p:spPr>
          <a:xfrm>
            <a:off x="1785154" y="5757480"/>
            <a:ext cx="5610060" cy="24327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gn="ctr"/>
            <a:r>
              <a:rPr lang="en-US" sz="900" dirty="0" err="1"/>
              <a:t>Dionysios</a:t>
            </a:r>
            <a:r>
              <a:rPr lang="en-US" sz="900" dirty="0"/>
              <a:t> Diamantopoulos, IBM Research – Zurich, COOL Chips 2018</a:t>
            </a:r>
          </a:p>
          <a:p>
            <a:pPr>
              <a:lnSpc>
                <a:spcPct val="100000"/>
              </a:lnSpc>
            </a:pPr>
            <a:r>
              <a:rPr lang="en-US" sz="900" spc="-1" dirty="0">
                <a:solidFill>
                  <a:srgbClr val="000000"/>
                </a:solidFill>
              </a:rPr>
              <a:t> </a:t>
            </a:r>
            <a:endParaRPr lang="en-US" sz="900" spc="-1" dirty="0"/>
          </a:p>
        </p:txBody>
      </p:sp>
      <p:pic>
        <p:nvPicPr>
          <p:cNvPr id="12" name="Picture 11">
            <a:extLst>
              <a:ext uri="{FF2B5EF4-FFF2-40B4-BE49-F238E27FC236}">
                <a16:creationId xmlns:a16="http://schemas.microsoft.com/office/drawing/2014/main" id="{50819EDA-8CE0-4014-97C0-CE15D22574A7}"/>
              </a:ext>
            </a:extLst>
          </p:cNvPr>
          <p:cNvPicPr>
            <a:picLocks noChangeAspect="1"/>
          </p:cNvPicPr>
          <p:nvPr/>
        </p:nvPicPr>
        <p:blipFill rotWithShape="1">
          <a:blip r:embed="rId5"/>
          <a:srcRect l="1659" r="58184"/>
          <a:stretch/>
        </p:blipFill>
        <p:spPr>
          <a:xfrm>
            <a:off x="445259" y="1803175"/>
            <a:ext cx="3262645" cy="3930081"/>
          </a:xfrm>
          <a:prstGeom prst="rect">
            <a:avLst/>
          </a:prstGeom>
        </p:spPr>
      </p:pic>
      <p:pic>
        <p:nvPicPr>
          <p:cNvPr id="10" name="IBM 8-bar logo" descr="IBM 8-bar logo, black">
            <a:extLst>
              <a:ext uri="{FF2B5EF4-FFF2-40B4-BE49-F238E27FC236}">
                <a16:creationId xmlns:a16="http://schemas.microsoft.com/office/drawing/2014/main" id="{1192C48F-94CB-4606-BD77-8D7D5E3A96D3}"/>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8331978" y="5708220"/>
            <a:ext cx="391192" cy="156081"/>
          </a:xfrm>
          <a:prstGeom prst="rect">
            <a:avLst/>
          </a:prstGeom>
        </p:spPr>
      </p:pic>
      <p:sp>
        <p:nvSpPr>
          <p:cNvPr id="4" name="Slide Number Placeholder 3">
            <a:extLst>
              <a:ext uri="{FF2B5EF4-FFF2-40B4-BE49-F238E27FC236}">
                <a16:creationId xmlns:a16="http://schemas.microsoft.com/office/drawing/2014/main" id="{D162490E-EC84-8B4A-B1F1-367E175D01C4}"/>
              </a:ext>
            </a:extLst>
          </p:cNvPr>
          <p:cNvSpPr>
            <a:spLocks noGrp="1"/>
          </p:cNvSpPr>
          <p:nvPr>
            <p:ph type="sldNum" sz="quarter" idx="12"/>
          </p:nvPr>
        </p:nvSpPr>
        <p:spPr>
          <a:xfrm>
            <a:off x="9535118" y="654039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B5F978-99DD-4B09-979A-AB31C135CAD9}" type="slidenum">
              <a:rPr lang="en-US" smtClean="0"/>
              <a:pPr/>
              <a:t>16</a:t>
            </a:fld>
            <a:endParaRPr lang="en-US" dirty="0"/>
          </a:p>
        </p:txBody>
      </p:sp>
      <p:sp>
        <p:nvSpPr>
          <p:cNvPr id="9" name="Slide Number Placeholder 3">
            <a:extLst>
              <a:ext uri="{FF2B5EF4-FFF2-40B4-BE49-F238E27FC236}">
                <a16:creationId xmlns:a16="http://schemas.microsoft.com/office/drawing/2014/main" id="{E7CF2FC4-11D8-4B40-BF2F-FE08AA67CA17}"/>
              </a:ext>
            </a:extLst>
          </p:cNvPr>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
        <p:nvSpPr>
          <p:cNvPr id="13" name="Content Placeholder 5">
            <a:extLst>
              <a:ext uri="{FF2B5EF4-FFF2-40B4-BE49-F238E27FC236}">
                <a16:creationId xmlns:a16="http://schemas.microsoft.com/office/drawing/2014/main" id="{6DF54B0A-F04D-DC42-8E98-05DBC4F5654C}"/>
              </a:ext>
            </a:extLst>
          </p:cNvPr>
          <p:cNvSpPr>
            <a:spLocks noGrp="1"/>
          </p:cNvSpPr>
          <p:nvPr>
            <p:ph idx="1"/>
          </p:nvPr>
        </p:nvSpPr>
        <p:spPr>
          <a:xfrm>
            <a:off x="228599" y="908720"/>
            <a:ext cx="8610599" cy="5472608"/>
          </a:xfrm>
        </p:spPr>
        <p:txBody>
          <a:bodyPr/>
          <a:lstStyle/>
          <a:p>
            <a:pPr>
              <a:spcBef>
                <a:spcPts val="600"/>
              </a:spcBef>
            </a:pPr>
            <a:r>
              <a:rPr lang="en-US" sz="2000" dirty="0"/>
              <a:t>CAPI/CAPI2 (Coherent Accelerator Processor Interface)</a:t>
            </a:r>
          </a:p>
          <a:p>
            <a:pPr>
              <a:spcBef>
                <a:spcPts val="600"/>
              </a:spcBef>
            </a:pPr>
            <a:r>
              <a:rPr lang="en-US" sz="2000" dirty="0" err="1"/>
              <a:t>OpenCAPI</a:t>
            </a:r>
            <a:r>
              <a:rPr lang="en-US" sz="2000" dirty="0"/>
              <a:t> </a:t>
            </a:r>
          </a:p>
        </p:txBody>
      </p:sp>
    </p:spTree>
    <p:extLst>
      <p:ext uri="{BB962C8B-B14F-4D97-AF65-F5344CB8AC3E}">
        <p14:creationId xmlns:p14="http://schemas.microsoft.com/office/powerpoint/2010/main" val="12978238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Collaborative Computing on CPU+FPGA</a:t>
            </a:r>
          </a:p>
        </p:txBody>
      </p:sp>
      <p:sp>
        <p:nvSpPr>
          <p:cNvPr id="3" name="Content Placeholder 2"/>
          <p:cNvSpPr>
            <a:spLocks noGrp="1"/>
          </p:cNvSpPr>
          <p:nvPr>
            <p:ph idx="1"/>
          </p:nvPr>
        </p:nvSpPr>
        <p:spPr>
          <a:xfrm>
            <a:off x="251520" y="908720"/>
            <a:ext cx="4583971" cy="4205895"/>
          </a:xfrm>
        </p:spPr>
        <p:txBody>
          <a:bodyPr>
            <a:normAutofit/>
          </a:bodyPr>
          <a:lstStyle/>
          <a:p>
            <a:pPr>
              <a:spcBef>
                <a:spcPts val="1200"/>
              </a:spcBef>
            </a:pPr>
            <a:r>
              <a:rPr lang="en-US" sz="2400" dirty="0"/>
              <a:t>Traditionally, accelerators (GPUs, FPGAs, etc.) have been used as </a:t>
            </a:r>
            <a:r>
              <a:rPr lang="en-US" sz="2400" i="1" dirty="0"/>
              <a:t>offload</a:t>
            </a:r>
            <a:r>
              <a:rPr lang="en-US" sz="2400" dirty="0"/>
              <a:t> engines</a:t>
            </a:r>
          </a:p>
          <a:p>
            <a:pPr>
              <a:spcBef>
                <a:spcPts val="1200"/>
              </a:spcBef>
            </a:pPr>
            <a:r>
              <a:rPr lang="en-US" sz="2400" dirty="0"/>
              <a:t>Heterogeneous architectures moving towards tighter integration</a:t>
            </a:r>
          </a:p>
          <a:p>
            <a:pPr lvl="1">
              <a:lnSpc>
                <a:spcPct val="100000"/>
              </a:lnSpc>
              <a:spcBef>
                <a:spcPts val="0"/>
              </a:spcBef>
            </a:pPr>
            <a:r>
              <a:rPr lang="en-US" sz="2000" dirty="0"/>
              <a:t>Unified memory</a:t>
            </a:r>
          </a:p>
          <a:p>
            <a:pPr lvl="1">
              <a:lnSpc>
                <a:spcPct val="100000"/>
              </a:lnSpc>
              <a:spcBef>
                <a:spcPts val="0"/>
              </a:spcBef>
            </a:pPr>
            <a:r>
              <a:rPr lang="en-US" sz="2000" dirty="0"/>
              <a:t>System-wide atomics</a:t>
            </a:r>
          </a:p>
          <a:p>
            <a:pPr>
              <a:spcBef>
                <a:spcPts val="1200"/>
              </a:spcBef>
            </a:pPr>
            <a:r>
              <a:rPr lang="en-US" sz="2400" dirty="0"/>
              <a:t>Tighter integration allows fine-grained collaboration</a:t>
            </a:r>
          </a:p>
        </p:txBody>
      </p:sp>
      <p:grpSp>
        <p:nvGrpSpPr>
          <p:cNvPr id="5" name="Group 4">
            <a:extLst>
              <a:ext uri="{FF2B5EF4-FFF2-40B4-BE49-F238E27FC236}">
                <a16:creationId xmlns:a16="http://schemas.microsoft.com/office/drawing/2014/main" id="{39C47A4A-F016-433E-ADC5-20CEF6445399}"/>
              </a:ext>
            </a:extLst>
          </p:cNvPr>
          <p:cNvGrpSpPr/>
          <p:nvPr/>
        </p:nvGrpSpPr>
        <p:grpSpPr>
          <a:xfrm>
            <a:off x="4371497" y="1628800"/>
            <a:ext cx="4376967" cy="4036697"/>
            <a:chOff x="4594121" y="1439606"/>
            <a:chExt cx="4376967" cy="4036697"/>
          </a:xfrm>
        </p:grpSpPr>
        <p:sp>
          <p:nvSpPr>
            <p:cNvPr id="7" name="Rectangle 6">
              <a:extLst>
                <a:ext uri="{FF2B5EF4-FFF2-40B4-BE49-F238E27FC236}">
                  <a16:creationId xmlns:a16="http://schemas.microsoft.com/office/drawing/2014/main" id="{8CAED7B1-02F6-4DAF-9E01-04C16B57D3EA}"/>
                </a:ext>
              </a:extLst>
            </p:cNvPr>
            <p:cNvSpPr/>
            <p:nvPr/>
          </p:nvSpPr>
          <p:spPr>
            <a:xfrm>
              <a:off x="4594121" y="5106971"/>
              <a:ext cx="4376967" cy="369332"/>
            </a:xfrm>
            <a:prstGeom prst="rect">
              <a:avLst/>
            </a:prstGeom>
          </p:spPr>
          <p:txBody>
            <a:bodyPr wrap="none">
              <a:spAutoFit/>
            </a:bodyPr>
            <a:lstStyle/>
            <a:p>
              <a:r>
                <a:rPr lang="en-US" dirty="0"/>
                <a:t>Intel Xeon + FPGA Integrated Platform (MCP)</a:t>
              </a:r>
            </a:p>
          </p:txBody>
        </p:sp>
        <p:pic>
          <p:nvPicPr>
            <p:cNvPr id="4098" name="Picture 2" descr="Related image">
              <a:extLst>
                <a:ext uri="{FF2B5EF4-FFF2-40B4-BE49-F238E27FC236}">
                  <a16:creationId xmlns:a16="http://schemas.microsoft.com/office/drawing/2014/main" id="{EF52CC49-FDC0-4C33-BFC5-CEA8D0CF03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163" t="21374" r="5557" b="1893"/>
            <a:stretch/>
          </p:blipFill>
          <p:spPr bwMode="auto">
            <a:xfrm>
              <a:off x="5570220" y="1439606"/>
              <a:ext cx="3228912" cy="36419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8ED3E0-637B-4AF0-8172-85A2E76BBB50}"/>
                </a:ext>
              </a:extLst>
            </p:cNvPr>
            <p:cNvSpPr/>
            <p:nvPr/>
          </p:nvSpPr>
          <p:spPr>
            <a:xfrm rot="16200000">
              <a:off x="8318877" y="4499080"/>
              <a:ext cx="737520" cy="276999"/>
            </a:xfrm>
            <a:prstGeom prst="rect">
              <a:avLst/>
            </a:prstGeom>
            <a:solidFill>
              <a:schemeClr val="bg1"/>
            </a:solidFill>
          </p:spPr>
          <p:txBody>
            <a:bodyPr wrap="square">
              <a:spAutoFit/>
            </a:bodyPr>
            <a:lstStyle/>
            <a:p>
              <a:pPr algn="r"/>
              <a:r>
                <a:rPr lang="en-US" sz="1200" dirty="0"/>
                <a:t>HSSI</a:t>
              </a:r>
            </a:p>
          </p:txBody>
        </p:sp>
      </p:grpSp>
      <p:sp>
        <p:nvSpPr>
          <p:cNvPr id="6" name="TextBox 5">
            <a:extLst>
              <a:ext uri="{FF2B5EF4-FFF2-40B4-BE49-F238E27FC236}">
                <a16:creationId xmlns:a16="http://schemas.microsoft.com/office/drawing/2014/main" id="{C1C1BD14-0AEE-4CB0-BAAE-F76BCB0ADAB4}"/>
              </a:ext>
            </a:extLst>
          </p:cNvPr>
          <p:cNvSpPr txBox="1"/>
          <p:nvPr/>
        </p:nvSpPr>
        <p:spPr>
          <a:xfrm>
            <a:off x="179512" y="5169386"/>
            <a:ext cx="4083668" cy="707886"/>
          </a:xfrm>
          <a:prstGeom prst="rect">
            <a:avLst/>
          </a:prstGeom>
          <a:solidFill>
            <a:schemeClr val="bg1"/>
          </a:solidFill>
          <a:ln>
            <a:noFill/>
          </a:ln>
        </p:spPr>
        <p:txBody>
          <a:bodyPr wrap="square" rtlCol="0">
            <a:spAutoFit/>
          </a:bodyPr>
          <a:lstStyle/>
          <a:p>
            <a:pPr algn="ctr"/>
            <a:r>
              <a:rPr lang="en-US" sz="2000" b="1" dirty="0">
                <a:solidFill>
                  <a:srgbClr val="C00000"/>
                </a:solidFill>
              </a:rPr>
              <a:t>Key challenge</a:t>
            </a:r>
            <a:r>
              <a:rPr lang="en-US" sz="2000" dirty="0">
                <a:solidFill>
                  <a:srgbClr val="C00000"/>
                </a:solidFill>
              </a:rPr>
              <a:t>: identify the best CPU-FPGA collaboration strategy</a:t>
            </a:r>
          </a:p>
        </p:txBody>
      </p:sp>
      <p:sp>
        <p:nvSpPr>
          <p:cNvPr id="9" name="TextBox 8">
            <a:extLst>
              <a:ext uri="{FF2B5EF4-FFF2-40B4-BE49-F238E27FC236}">
                <a16:creationId xmlns:a16="http://schemas.microsoft.com/office/drawing/2014/main" id="{807E1C6F-3F66-E34C-8F8E-AF06357BBD39}"/>
              </a:ext>
            </a:extLst>
          </p:cNvPr>
          <p:cNvSpPr txBox="1">
            <a:spLocks noChangeArrowheads="1"/>
          </p:cNvSpPr>
          <p:nvPr/>
        </p:nvSpPr>
        <p:spPr bwMode="auto">
          <a:xfrm>
            <a:off x="152400" y="6440862"/>
            <a:ext cx="8092008" cy="38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0" eaLnBrk="1" fontAlgn="base" hangingPunct="1">
              <a:spcBef>
                <a:spcPct val="0"/>
              </a:spcBef>
              <a:spcAft>
                <a:spcPct val="0"/>
              </a:spcAft>
              <a:defRPr/>
            </a:pPr>
            <a:r>
              <a:rPr lang="en-US" altLang="en-US" sz="1200" dirty="0">
                <a:latin typeface="Tahoma" panose="020B0604030504040204" pitchFamily="34" charset="0"/>
                <a:ea typeface="Tahoma" panose="020B0604030504040204" pitchFamily="34" charset="0"/>
                <a:cs typeface="Tahoma" panose="020B0604030504040204" pitchFamily="34" charset="0"/>
              </a:rPr>
              <a:t>Huang+, "Analysis and Modeling of Collaborative Execution Strategies for Heterogeneous CPU-FPGA Architectures," ICPE 2019</a:t>
            </a:r>
            <a:endParaRPr kumimoji="0" lang="en-US" altLang="en-US" sz="1200" b="0" i="0" u="none" strike="noStrike" kern="120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Slide Number Placeholder 4">
            <a:extLst>
              <a:ext uri="{FF2B5EF4-FFF2-40B4-BE49-F238E27FC236}">
                <a16:creationId xmlns:a16="http://schemas.microsoft.com/office/drawing/2014/main" id="{05C986A5-D4E1-CA44-91EF-4915A009E05C}"/>
              </a:ext>
            </a:extLst>
          </p:cNvPr>
          <p:cNvSpPr>
            <a:spLocks noGrp="1"/>
          </p:cNvSpPr>
          <p:nvPr>
            <p:ph type="sldNum" sz="quarter" idx="11"/>
          </p:nvPr>
        </p:nvSpPr>
        <p:spPr>
          <a:xfrm>
            <a:off x="6553200" y="6243638"/>
            <a:ext cx="2133600" cy="457200"/>
          </a:xfrm>
        </p:spPr>
        <p:txBody>
          <a:bodyPr/>
          <a:lstStyle/>
          <a:p>
            <a:fld id="{11285301-7C64-3D4A-A11D-A303F06F8BE6}" type="slidenum">
              <a:rPr lang="en-US" altLang="en-US" smtClean="0"/>
              <a:pPr/>
              <a:t>17</a:t>
            </a:fld>
            <a:endParaRPr lang="en-US" altLang="en-US"/>
          </a:p>
        </p:txBody>
      </p:sp>
    </p:spTree>
    <p:extLst>
      <p:ext uri="{BB962C8B-B14F-4D97-AF65-F5344CB8AC3E}">
        <p14:creationId xmlns:p14="http://schemas.microsoft.com/office/powerpoint/2010/main" val="246386489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2054-6A87-1148-9D34-DB4EA0BC1E0E}"/>
              </a:ext>
            </a:extLst>
          </p:cNvPr>
          <p:cNvSpPr>
            <a:spLocks noGrp="1"/>
          </p:cNvSpPr>
          <p:nvPr>
            <p:ph type="title"/>
          </p:nvPr>
        </p:nvSpPr>
        <p:spPr/>
        <p:txBody>
          <a:bodyPr/>
          <a:lstStyle/>
          <a:p>
            <a:r>
              <a:rPr lang="en-US" dirty="0">
                <a:solidFill>
                  <a:srgbClr val="0070C0"/>
                </a:solidFill>
              </a:rPr>
              <a:t>Compute Express Link (CXL)</a:t>
            </a:r>
          </a:p>
        </p:txBody>
      </p:sp>
      <p:sp>
        <p:nvSpPr>
          <p:cNvPr id="3" name="Content Placeholder 2">
            <a:extLst>
              <a:ext uri="{FF2B5EF4-FFF2-40B4-BE49-F238E27FC236}">
                <a16:creationId xmlns:a16="http://schemas.microsoft.com/office/drawing/2014/main" id="{287731B1-B7BB-6A4D-A827-5656958AAA2C}"/>
              </a:ext>
            </a:extLst>
          </p:cNvPr>
          <p:cNvSpPr>
            <a:spLocks noGrp="1"/>
          </p:cNvSpPr>
          <p:nvPr>
            <p:ph idx="1"/>
          </p:nvPr>
        </p:nvSpPr>
        <p:spPr>
          <a:xfrm>
            <a:off x="228600" y="914400"/>
            <a:ext cx="8610600" cy="5193723"/>
          </a:xfrm>
        </p:spPr>
        <p:txBody>
          <a:bodyPr/>
          <a:lstStyle/>
          <a:p>
            <a:r>
              <a:rPr lang="en-US" sz="2200" dirty="0"/>
              <a:t>Compute Express Link (CXL) is an open industry standard interconnect offering </a:t>
            </a:r>
            <a:r>
              <a:rPr lang="en-US" sz="2200" dirty="0">
                <a:solidFill>
                  <a:srgbClr val="0070C0"/>
                </a:solidFill>
              </a:rPr>
              <a:t>high-bandwidth, low-latency connectivity between host processor and devices </a:t>
            </a:r>
            <a:r>
              <a:rPr lang="en-US" sz="2200" dirty="0"/>
              <a:t>such as accelerators, memory buffers, and smart I/O devices </a:t>
            </a:r>
          </a:p>
          <a:p>
            <a:pPr marL="0" indent="0">
              <a:buNone/>
            </a:pPr>
            <a:endParaRPr lang="en-US" sz="2200" dirty="0"/>
          </a:p>
        </p:txBody>
      </p:sp>
      <p:sp>
        <p:nvSpPr>
          <p:cNvPr id="4" name="Slide Number Placeholder 3">
            <a:extLst>
              <a:ext uri="{FF2B5EF4-FFF2-40B4-BE49-F238E27FC236}">
                <a16:creationId xmlns:a16="http://schemas.microsoft.com/office/drawing/2014/main" id="{588AAED6-5D16-9B45-90B1-BBB51E84E299}"/>
              </a:ext>
            </a:extLst>
          </p:cNvPr>
          <p:cNvSpPr>
            <a:spLocks noGrp="1"/>
          </p:cNvSpPr>
          <p:nvPr>
            <p:ph type="sldNum" sz="quarter" idx="11"/>
          </p:nvPr>
        </p:nvSpPr>
        <p:spPr/>
        <p:txBody>
          <a:bodyPr/>
          <a:lstStyle/>
          <a:p>
            <a:pPr>
              <a:defRPr/>
            </a:pPr>
            <a:fld id="{8DE33320-76E4-0249-8CA9-3902D97168FA}" type="slidenum">
              <a:rPr lang="en-US" altLang="en-US" smtClean="0"/>
              <a:pPr>
                <a:defRPr/>
              </a:pPr>
              <a:t>18</a:t>
            </a:fld>
            <a:endParaRPr lang="en-US" altLang="en-US"/>
          </a:p>
        </p:txBody>
      </p:sp>
      <p:pic>
        <p:nvPicPr>
          <p:cNvPr id="2050" name="Picture 2" descr="page1image1718354688">
            <a:extLst>
              <a:ext uri="{FF2B5EF4-FFF2-40B4-BE49-F238E27FC236}">
                <a16:creationId xmlns:a16="http://schemas.microsoft.com/office/drawing/2014/main" id="{8CE3F638-1026-F441-9B65-3C7F25B04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82" y="2449460"/>
            <a:ext cx="7797018" cy="37989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A64F2D-7176-D94F-AC75-4160C579642C}"/>
              </a:ext>
            </a:extLst>
          </p:cNvPr>
          <p:cNvSpPr txBox="1">
            <a:spLocks noChangeArrowheads="1"/>
          </p:cNvSpPr>
          <p:nvPr/>
        </p:nvSpPr>
        <p:spPr bwMode="auto">
          <a:xfrm>
            <a:off x="152400" y="6504801"/>
            <a:ext cx="80920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0" eaLnBrk="1" hangingPunct="1">
              <a:defRPr/>
            </a:pPr>
            <a:r>
              <a:rPr lang="en-US" altLang="en-US" sz="1200" dirty="0">
                <a:solidFill>
                  <a:srgbClr val="0070C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https://www.computeexpresslink.org/_files/ugd/0c1418_14c5283e7f3e40f9b2955c7d0f60bebe.pdf</a:t>
            </a:r>
            <a:endParaRPr lang="en-US" alt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006751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5E5E-5755-7C4A-A293-D74100939200}"/>
              </a:ext>
            </a:extLst>
          </p:cNvPr>
          <p:cNvSpPr>
            <a:spLocks noGrp="1"/>
          </p:cNvSpPr>
          <p:nvPr>
            <p:ph type="title"/>
          </p:nvPr>
        </p:nvSpPr>
        <p:spPr/>
        <p:txBody>
          <a:bodyPr/>
          <a:lstStyle/>
          <a:p>
            <a:r>
              <a:rPr lang="en-US" dirty="0">
                <a:solidFill>
                  <a:srgbClr val="0070C0"/>
                </a:solidFill>
              </a:rPr>
              <a:t>Key Takeaways</a:t>
            </a:r>
          </a:p>
        </p:txBody>
      </p:sp>
      <p:sp>
        <p:nvSpPr>
          <p:cNvPr id="3" name="Content Placeholder 2">
            <a:extLst>
              <a:ext uri="{FF2B5EF4-FFF2-40B4-BE49-F238E27FC236}">
                <a16:creationId xmlns:a16="http://schemas.microsoft.com/office/drawing/2014/main" id="{D906B347-31D2-7043-A993-CD2F312DA9D0}"/>
              </a:ext>
            </a:extLst>
          </p:cNvPr>
          <p:cNvSpPr>
            <a:spLocks noGrp="1"/>
          </p:cNvSpPr>
          <p:nvPr>
            <p:ph idx="1"/>
          </p:nvPr>
        </p:nvSpPr>
        <p:spPr>
          <a:xfrm>
            <a:off x="228600" y="914400"/>
            <a:ext cx="8610600" cy="5276850"/>
          </a:xfrm>
        </p:spPr>
        <p:txBody>
          <a:bodyPr/>
          <a:lstStyle/>
          <a:p>
            <a:pPr>
              <a:lnSpc>
                <a:spcPct val="150000"/>
              </a:lnSpc>
            </a:pPr>
            <a:r>
              <a:rPr lang="en-US" dirty="0"/>
              <a:t>This course is aimed at improving your</a:t>
            </a:r>
          </a:p>
          <a:p>
            <a:pPr lvl="1">
              <a:lnSpc>
                <a:spcPct val="150000"/>
              </a:lnSpc>
            </a:pPr>
            <a:r>
              <a:rPr lang="en-US" dirty="0">
                <a:solidFill>
                  <a:srgbClr val="0432FF"/>
                </a:solidFill>
              </a:rPr>
              <a:t>Knowledge </a:t>
            </a:r>
            <a:r>
              <a:rPr lang="en-US" dirty="0"/>
              <a:t>in Computer Architecture and Heterogeneous Systems</a:t>
            </a:r>
          </a:p>
          <a:p>
            <a:pPr lvl="1">
              <a:lnSpc>
                <a:spcPct val="150000"/>
              </a:lnSpc>
            </a:pPr>
            <a:r>
              <a:rPr lang="en-US" dirty="0">
                <a:solidFill>
                  <a:srgbClr val="0432FF"/>
                </a:solidFill>
              </a:rPr>
              <a:t>Technical skills </a:t>
            </a:r>
            <a:r>
              <a:rPr lang="en-US" dirty="0"/>
              <a:t>in programming heterogeneous architectures</a:t>
            </a:r>
          </a:p>
          <a:p>
            <a:pPr lvl="1">
              <a:lnSpc>
                <a:spcPct val="150000"/>
              </a:lnSpc>
            </a:pPr>
            <a:r>
              <a:rPr lang="en-US" dirty="0">
                <a:solidFill>
                  <a:srgbClr val="0432FF"/>
                </a:solidFill>
              </a:rPr>
              <a:t>Critical thinking and analysis</a:t>
            </a:r>
          </a:p>
          <a:p>
            <a:pPr lvl="1">
              <a:lnSpc>
                <a:spcPct val="150000"/>
              </a:lnSpc>
            </a:pPr>
            <a:r>
              <a:rPr lang="en-US" dirty="0"/>
              <a:t>Familiarity with key </a:t>
            </a:r>
            <a:r>
              <a:rPr lang="en-US" dirty="0">
                <a:solidFill>
                  <a:srgbClr val="0432FF"/>
                </a:solidFill>
              </a:rPr>
              <a:t>research directions</a:t>
            </a:r>
          </a:p>
        </p:txBody>
      </p:sp>
      <p:sp>
        <p:nvSpPr>
          <p:cNvPr id="4" name="Slide Number Placeholder 3">
            <a:extLst>
              <a:ext uri="{FF2B5EF4-FFF2-40B4-BE49-F238E27FC236}">
                <a16:creationId xmlns:a16="http://schemas.microsoft.com/office/drawing/2014/main" id="{B77652AC-6D2C-6A4B-BDDE-39FE38DC9691}"/>
              </a:ext>
            </a:extLst>
          </p:cNvPr>
          <p:cNvSpPr>
            <a:spLocks noGrp="1"/>
          </p:cNvSpPr>
          <p:nvPr>
            <p:ph type="sldNum" sz="quarter" idx="11"/>
          </p:nvPr>
        </p:nvSpPr>
        <p:spPr/>
        <p:txBody>
          <a:bodyPr/>
          <a:lstStyle/>
          <a:p>
            <a:pPr>
              <a:defRPr/>
            </a:pPr>
            <a:fld id="{8DE33320-76E4-0249-8CA9-3902D97168FA}" type="slidenum">
              <a:rPr lang="en-US" altLang="en-US" smtClean="0"/>
              <a:pPr>
                <a:defRPr/>
              </a:pPr>
              <a:t>19</a:t>
            </a:fld>
            <a:endParaRPr lang="en-US" altLang="en-US"/>
          </a:p>
        </p:txBody>
      </p:sp>
    </p:spTree>
    <p:extLst>
      <p:ext uri="{BB962C8B-B14F-4D97-AF65-F5344CB8AC3E}">
        <p14:creationId xmlns:p14="http://schemas.microsoft.com/office/powerpoint/2010/main" val="29648272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2B17EA-4DF8-BD4E-B702-D4BC798A95AC}"/>
              </a:ext>
            </a:extLst>
          </p:cNvPr>
          <p:cNvPicPr>
            <a:picLocks noChangeAspect="1"/>
          </p:cNvPicPr>
          <p:nvPr/>
        </p:nvPicPr>
        <p:blipFill>
          <a:blip r:embed="rId3"/>
          <a:stretch>
            <a:fillRect/>
          </a:stretch>
        </p:blipFill>
        <p:spPr>
          <a:xfrm>
            <a:off x="270098" y="2286000"/>
            <a:ext cx="8603805" cy="2416062"/>
          </a:xfrm>
          <a:prstGeom prst="rect">
            <a:avLst/>
          </a:prstGeom>
        </p:spPr>
      </p:pic>
      <p:sp>
        <p:nvSpPr>
          <p:cNvPr id="2" name="Title 1">
            <a:extLst>
              <a:ext uri="{FF2B5EF4-FFF2-40B4-BE49-F238E27FC236}">
                <a16:creationId xmlns:a16="http://schemas.microsoft.com/office/drawing/2014/main" id="{16FFAFA8-F928-074B-AE87-00F35D2037DE}"/>
              </a:ext>
            </a:extLst>
          </p:cNvPr>
          <p:cNvSpPr>
            <a:spLocks noGrp="1"/>
          </p:cNvSpPr>
          <p:nvPr>
            <p:ph type="title"/>
          </p:nvPr>
        </p:nvSpPr>
        <p:spPr>
          <a:xfrm>
            <a:off x="76200" y="152400"/>
            <a:ext cx="9372600" cy="1066800"/>
          </a:xfrm>
        </p:spPr>
        <p:txBody>
          <a:bodyPr/>
          <a:lstStyle/>
          <a:p>
            <a:r>
              <a:rPr lang="en-US" dirty="0">
                <a:solidFill>
                  <a:srgbClr val="0070C0"/>
                </a:solidFill>
              </a:rPr>
              <a:t>Heterogeneous Systems</a:t>
            </a:r>
          </a:p>
        </p:txBody>
      </p:sp>
      <p:sp>
        <p:nvSpPr>
          <p:cNvPr id="4" name="Slide Number Placeholder 3">
            <a:extLst>
              <a:ext uri="{FF2B5EF4-FFF2-40B4-BE49-F238E27FC236}">
                <a16:creationId xmlns:a16="http://schemas.microsoft.com/office/drawing/2014/main" id="{CAA318BC-BA84-EE49-85EE-0A779D8ABC90}"/>
              </a:ext>
            </a:extLst>
          </p:cNvPr>
          <p:cNvSpPr>
            <a:spLocks noGrp="1"/>
          </p:cNvSpPr>
          <p:nvPr>
            <p:ph type="sldNum" sz="quarter" idx="11"/>
          </p:nvPr>
        </p:nvSpPr>
        <p:spPr/>
        <p:txBody>
          <a:bodyPr/>
          <a:lstStyle/>
          <a:p>
            <a:pPr>
              <a:defRPr/>
            </a:pPr>
            <a:fld id="{D1AB0E41-6335-3B40-AB06-F5B4D651A9D6}" type="slidenum">
              <a:rPr lang="en-US" altLang="en-US" smtClean="0"/>
              <a:pPr>
                <a:defRPr/>
              </a:pPr>
              <a:t>2</a:t>
            </a:fld>
            <a:endParaRPr lang="en-US" altLang="en-US"/>
          </a:p>
        </p:txBody>
      </p:sp>
      <p:sp>
        <p:nvSpPr>
          <p:cNvPr id="8" name="TextBox 7">
            <a:extLst>
              <a:ext uri="{FF2B5EF4-FFF2-40B4-BE49-F238E27FC236}">
                <a16:creationId xmlns:a16="http://schemas.microsoft.com/office/drawing/2014/main" id="{713D538D-E37A-9A4C-B402-21561CF9548A}"/>
              </a:ext>
            </a:extLst>
          </p:cNvPr>
          <p:cNvSpPr txBox="1"/>
          <p:nvPr/>
        </p:nvSpPr>
        <p:spPr>
          <a:xfrm>
            <a:off x="202802" y="6538546"/>
            <a:ext cx="6574236" cy="215444"/>
          </a:xfrm>
          <a:prstGeom prst="rect">
            <a:avLst/>
          </a:prstGeom>
          <a:noFill/>
        </p:spPr>
        <p:txBody>
          <a:bodyPr wrap="none" rtlCol="0">
            <a:spAutoFit/>
          </a:bodyPr>
          <a:lstStyle/>
          <a:p>
            <a:r>
              <a:rPr lang="en-US" sz="800" dirty="0">
                <a:solidFill>
                  <a:srgbClr val="0070C0"/>
                </a:solidFill>
              </a:rPr>
              <a:t>http://</a:t>
            </a:r>
            <a:r>
              <a:rPr lang="en-US" sz="800" dirty="0" err="1">
                <a:solidFill>
                  <a:srgbClr val="0070C0"/>
                </a:solidFill>
              </a:rPr>
              <a:t>www.vvz.ethz.ch</a:t>
            </a:r>
            <a:r>
              <a:rPr lang="en-US" sz="800" dirty="0">
                <a:solidFill>
                  <a:srgbClr val="0070C0"/>
                </a:solidFill>
              </a:rPr>
              <a:t>/</a:t>
            </a:r>
            <a:r>
              <a:rPr lang="en-US" sz="800" dirty="0" err="1">
                <a:solidFill>
                  <a:srgbClr val="0070C0"/>
                </a:solidFill>
              </a:rPr>
              <a:t>Vorlesungsverzeichnis</a:t>
            </a:r>
            <a:r>
              <a:rPr lang="en-US" sz="800" dirty="0">
                <a:solidFill>
                  <a:srgbClr val="0070C0"/>
                </a:solidFill>
              </a:rPr>
              <a:t>/</a:t>
            </a:r>
            <a:r>
              <a:rPr lang="en-US" sz="800" dirty="0" err="1">
                <a:solidFill>
                  <a:srgbClr val="0070C0"/>
                </a:solidFill>
              </a:rPr>
              <a:t>lerneinheit.view?semkez</a:t>
            </a:r>
            <a:r>
              <a:rPr lang="en-US" sz="800" dirty="0">
                <a:solidFill>
                  <a:srgbClr val="0070C0"/>
                </a:solidFill>
              </a:rPr>
              <a:t>=2021W&amp;ansicht=</a:t>
            </a:r>
            <a:r>
              <a:rPr lang="en-US" sz="800" dirty="0" err="1">
                <a:solidFill>
                  <a:srgbClr val="0070C0"/>
                </a:solidFill>
              </a:rPr>
              <a:t>KATALOGDATEN&amp;lerneinheitId</a:t>
            </a:r>
            <a:r>
              <a:rPr lang="en-US" sz="800" dirty="0">
                <a:solidFill>
                  <a:srgbClr val="0070C0"/>
                </a:solidFill>
              </a:rPr>
              <a:t>=154599&amp;lang=</a:t>
            </a:r>
            <a:r>
              <a:rPr lang="en-US" sz="800" dirty="0" err="1">
                <a:solidFill>
                  <a:srgbClr val="0070C0"/>
                </a:solidFill>
              </a:rPr>
              <a:t>en</a:t>
            </a:r>
            <a:endParaRPr lang="en-US" sz="800" dirty="0">
              <a:solidFill>
                <a:srgbClr val="0070C0"/>
              </a:solidFill>
            </a:endParaRPr>
          </a:p>
        </p:txBody>
      </p:sp>
      <p:sp>
        <p:nvSpPr>
          <p:cNvPr id="6" name="Rectangle 5">
            <a:extLst>
              <a:ext uri="{FF2B5EF4-FFF2-40B4-BE49-F238E27FC236}">
                <a16:creationId xmlns:a16="http://schemas.microsoft.com/office/drawing/2014/main" id="{C913E841-EB6C-8141-8E08-117BAA6935B7}"/>
              </a:ext>
            </a:extLst>
          </p:cNvPr>
          <p:cNvSpPr/>
          <p:nvPr/>
        </p:nvSpPr>
        <p:spPr bwMode="auto">
          <a:xfrm>
            <a:off x="1219200" y="2340534"/>
            <a:ext cx="3492000" cy="174066"/>
          </a:xfrm>
          <a:prstGeom prst="rect">
            <a:avLst/>
          </a:prstGeom>
          <a:solidFill>
            <a:srgbClr val="FF0000">
              <a:alpha val="2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10" name="Rectangle 9">
            <a:extLst>
              <a:ext uri="{FF2B5EF4-FFF2-40B4-BE49-F238E27FC236}">
                <a16:creationId xmlns:a16="http://schemas.microsoft.com/office/drawing/2014/main" id="{DA056A44-092A-454F-9AB1-706676C8F2E0}"/>
              </a:ext>
            </a:extLst>
          </p:cNvPr>
          <p:cNvSpPr/>
          <p:nvPr/>
        </p:nvSpPr>
        <p:spPr bwMode="auto">
          <a:xfrm>
            <a:off x="5930502" y="3732777"/>
            <a:ext cx="1764000" cy="146095"/>
          </a:xfrm>
          <a:prstGeom prst="rect">
            <a:avLst/>
          </a:prstGeom>
          <a:solidFill>
            <a:srgbClr val="7030A0">
              <a:alpha val="2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7030A0"/>
              </a:solidFill>
              <a:effectLst/>
              <a:latin typeface="Arial" pitchFamily="34" charset="0"/>
            </a:endParaRPr>
          </a:p>
        </p:txBody>
      </p:sp>
      <p:sp>
        <p:nvSpPr>
          <p:cNvPr id="11" name="Rectangle 10">
            <a:extLst>
              <a:ext uri="{FF2B5EF4-FFF2-40B4-BE49-F238E27FC236}">
                <a16:creationId xmlns:a16="http://schemas.microsoft.com/office/drawing/2014/main" id="{82B1EABE-3860-2A45-87C9-789782235335}"/>
              </a:ext>
            </a:extLst>
          </p:cNvPr>
          <p:cNvSpPr/>
          <p:nvPr/>
        </p:nvSpPr>
        <p:spPr bwMode="auto">
          <a:xfrm>
            <a:off x="304800" y="2961386"/>
            <a:ext cx="2052000" cy="160104"/>
          </a:xfrm>
          <a:prstGeom prst="rect">
            <a:avLst/>
          </a:prstGeom>
          <a:solidFill>
            <a:srgbClr val="FFC000">
              <a:alpha val="2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7030A0"/>
              </a:solidFill>
              <a:effectLst/>
              <a:latin typeface="Arial" pitchFamily="34" charset="0"/>
            </a:endParaRPr>
          </a:p>
        </p:txBody>
      </p:sp>
      <p:sp>
        <p:nvSpPr>
          <p:cNvPr id="13" name="Rectangle 12">
            <a:extLst>
              <a:ext uri="{FF2B5EF4-FFF2-40B4-BE49-F238E27FC236}">
                <a16:creationId xmlns:a16="http://schemas.microsoft.com/office/drawing/2014/main" id="{C1367667-648A-D241-AADE-C2127AC8C880}"/>
              </a:ext>
            </a:extLst>
          </p:cNvPr>
          <p:cNvSpPr/>
          <p:nvPr/>
        </p:nvSpPr>
        <p:spPr bwMode="auto">
          <a:xfrm>
            <a:off x="1838585" y="2670006"/>
            <a:ext cx="2052000" cy="142050"/>
          </a:xfrm>
          <a:prstGeom prst="rect">
            <a:avLst/>
          </a:prstGeom>
          <a:solidFill>
            <a:srgbClr val="00B050">
              <a:alpha val="2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7030A0"/>
              </a:solidFill>
              <a:effectLst/>
              <a:latin typeface="Arial" pitchFamily="34" charset="0"/>
            </a:endParaRPr>
          </a:p>
        </p:txBody>
      </p:sp>
      <p:sp>
        <p:nvSpPr>
          <p:cNvPr id="14" name="Rectangle 13">
            <a:extLst>
              <a:ext uri="{FF2B5EF4-FFF2-40B4-BE49-F238E27FC236}">
                <a16:creationId xmlns:a16="http://schemas.microsoft.com/office/drawing/2014/main" id="{B4580299-5A90-0248-80F6-E9E7096C7368}"/>
              </a:ext>
            </a:extLst>
          </p:cNvPr>
          <p:cNvSpPr/>
          <p:nvPr/>
        </p:nvSpPr>
        <p:spPr bwMode="auto">
          <a:xfrm>
            <a:off x="8259000" y="2811696"/>
            <a:ext cx="504000" cy="160104"/>
          </a:xfrm>
          <a:prstGeom prst="rect">
            <a:avLst/>
          </a:prstGeom>
          <a:solidFill>
            <a:srgbClr val="FFC000">
              <a:alpha val="2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7030A0"/>
              </a:solidFill>
              <a:effectLst/>
              <a:latin typeface="Arial" pitchFamily="34" charset="0"/>
            </a:endParaRPr>
          </a:p>
        </p:txBody>
      </p:sp>
      <p:sp>
        <p:nvSpPr>
          <p:cNvPr id="15" name="Rectangle 14">
            <a:extLst>
              <a:ext uri="{FF2B5EF4-FFF2-40B4-BE49-F238E27FC236}">
                <a16:creationId xmlns:a16="http://schemas.microsoft.com/office/drawing/2014/main" id="{0EA8262E-8543-2F4F-ACC2-6FE71039A471}"/>
              </a:ext>
            </a:extLst>
          </p:cNvPr>
          <p:cNvSpPr/>
          <p:nvPr/>
        </p:nvSpPr>
        <p:spPr bwMode="auto">
          <a:xfrm>
            <a:off x="3200400" y="3109619"/>
            <a:ext cx="2484000" cy="162000"/>
          </a:xfrm>
          <a:prstGeom prst="rect">
            <a:avLst/>
          </a:prstGeom>
          <a:solidFill>
            <a:srgbClr val="00B050">
              <a:alpha val="2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7030A0"/>
              </a:solidFill>
              <a:effectLst/>
              <a:latin typeface="Arial" pitchFamily="34" charset="0"/>
            </a:endParaRPr>
          </a:p>
        </p:txBody>
      </p:sp>
      <p:sp>
        <p:nvSpPr>
          <p:cNvPr id="16" name="Rectangle 15">
            <a:extLst>
              <a:ext uri="{FF2B5EF4-FFF2-40B4-BE49-F238E27FC236}">
                <a16:creationId xmlns:a16="http://schemas.microsoft.com/office/drawing/2014/main" id="{3E0C36B3-540E-F841-A8C8-6A70ED79C630}"/>
              </a:ext>
            </a:extLst>
          </p:cNvPr>
          <p:cNvSpPr/>
          <p:nvPr/>
        </p:nvSpPr>
        <p:spPr bwMode="auto">
          <a:xfrm>
            <a:off x="7239000" y="3274891"/>
            <a:ext cx="1404000" cy="162000"/>
          </a:xfrm>
          <a:prstGeom prst="rect">
            <a:avLst/>
          </a:prstGeom>
          <a:solidFill>
            <a:srgbClr val="00B050">
              <a:alpha val="2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7030A0"/>
              </a:solidFill>
              <a:effectLst/>
              <a:latin typeface="Arial" pitchFamily="34" charset="0"/>
            </a:endParaRPr>
          </a:p>
        </p:txBody>
      </p:sp>
      <p:sp>
        <p:nvSpPr>
          <p:cNvPr id="17" name="Rectangle 16">
            <a:extLst>
              <a:ext uri="{FF2B5EF4-FFF2-40B4-BE49-F238E27FC236}">
                <a16:creationId xmlns:a16="http://schemas.microsoft.com/office/drawing/2014/main" id="{673B5950-2F4B-544B-BACB-45D14F93298E}"/>
              </a:ext>
            </a:extLst>
          </p:cNvPr>
          <p:cNvSpPr/>
          <p:nvPr/>
        </p:nvSpPr>
        <p:spPr bwMode="auto">
          <a:xfrm>
            <a:off x="3810000" y="3431057"/>
            <a:ext cx="2052000" cy="162000"/>
          </a:xfrm>
          <a:prstGeom prst="rect">
            <a:avLst/>
          </a:prstGeom>
          <a:solidFill>
            <a:srgbClr val="00B050">
              <a:alpha val="2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7030A0"/>
              </a:solidFill>
              <a:effectLst/>
              <a:latin typeface="Arial" pitchFamily="34" charset="0"/>
            </a:endParaRPr>
          </a:p>
        </p:txBody>
      </p:sp>
      <p:sp>
        <p:nvSpPr>
          <p:cNvPr id="18" name="Rectangle 17">
            <a:extLst>
              <a:ext uri="{FF2B5EF4-FFF2-40B4-BE49-F238E27FC236}">
                <a16:creationId xmlns:a16="http://schemas.microsoft.com/office/drawing/2014/main" id="{B2FFE1D3-F5B6-AE4E-90AE-B7AF478B73F8}"/>
              </a:ext>
            </a:extLst>
          </p:cNvPr>
          <p:cNvSpPr/>
          <p:nvPr/>
        </p:nvSpPr>
        <p:spPr bwMode="auto">
          <a:xfrm>
            <a:off x="7123800" y="3878496"/>
            <a:ext cx="1440000" cy="160104"/>
          </a:xfrm>
          <a:prstGeom prst="rect">
            <a:avLst/>
          </a:prstGeom>
          <a:solidFill>
            <a:srgbClr val="FFC000">
              <a:alpha val="2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7030A0"/>
              </a:solidFill>
              <a:effectLst/>
              <a:latin typeface="Arial" pitchFamily="34" charset="0"/>
            </a:endParaRPr>
          </a:p>
        </p:txBody>
      </p:sp>
      <p:sp>
        <p:nvSpPr>
          <p:cNvPr id="19" name="Rectangle 18">
            <a:extLst>
              <a:ext uri="{FF2B5EF4-FFF2-40B4-BE49-F238E27FC236}">
                <a16:creationId xmlns:a16="http://schemas.microsoft.com/office/drawing/2014/main" id="{FDE8BF58-8D8D-1343-99E8-6A9F49374CA2}"/>
              </a:ext>
            </a:extLst>
          </p:cNvPr>
          <p:cNvSpPr/>
          <p:nvPr/>
        </p:nvSpPr>
        <p:spPr bwMode="auto">
          <a:xfrm>
            <a:off x="304800" y="4028186"/>
            <a:ext cx="5616000" cy="160104"/>
          </a:xfrm>
          <a:prstGeom prst="rect">
            <a:avLst/>
          </a:prstGeom>
          <a:solidFill>
            <a:srgbClr val="FFC000">
              <a:alpha val="25098"/>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7030A0"/>
              </a:solidFill>
              <a:effectLst/>
              <a:latin typeface="Arial" pitchFamily="34" charset="0"/>
            </a:endParaRPr>
          </a:p>
        </p:txBody>
      </p:sp>
    </p:spTree>
    <p:extLst>
      <p:ext uri="{BB962C8B-B14F-4D97-AF65-F5344CB8AC3E}">
        <p14:creationId xmlns:p14="http://schemas.microsoft.com/office/powerpoint/2010/main" val="36637224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3" grpId="0" animBg="1"/>
      <p:bldP spid="14" grpId="0" animBg="1"/>
      <p:bldP spid="15" grpId="0" animBg="1"/>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3456-BE25-A24C-8F8C-5365ADB3282E}"/>
              </a:ext>
            </a:extLst>
          </p:cNvPr>
          <p:cNvSpPr>
            <a:spLocks noGrp="1"/>
          </p:cNvSpPr>
          <p:nvPr>
            <p:ph type="title"/>
          </p:nvPr>
        </p:nvSpPr>
        <p:spPr/>
        <p:txBody>
          <a:bodyPr/>
          <a:lstStyle/>
          <a:p>
            <a:r>
              <a:rPr lang="en-US" dirty="0">
                <a:solidFill>
                  <a:srgbClr val="0070C0"/>
                </a:solidFill>
              </a:rPr>
              <a:t>Key Goal</a:t>
            </a:r>
          </a:p>
        </p:txBody>
      </p:sp>
      <p:sp>
        <p:nvSpPr>
          <p:cNvPr id="3" name="Content Placeholder 2">
            <a:extLst>
              <a:ext uri="{FF2B5EF4-FFF2-40B4-BE49-F238E27FC236}">
                <a16:creationId xmlns:a16="http://schemas.microsoft.com/office/drawing/2014/main" id="{CA5C369C-A1F8-254C-ABEC-5A23933710F1}"/>
              </a:ext>
            </a:extLst>
          </p:cNvPr>
          <p:cNvSpPr>
            <a:spLocks noGrp="1"/>
          </p:cNvSpPr>
          <p:nvPr>
            <p:ph idx="1"/>
          </p:nvPr>
        </p:nvSpPr>
        <p:spPr>
          <a:xfrm>
            <a:off x="0" y="914400"/>
            <a:ext cx="9144000" cy="5562600"/>
          </a:xfrm>
        </p:spPr>
        <p:txBody>
          <a:bodyPr/>
          <a:lstStyle/>
          <a:p>
            <a:pPr marL="0" indent="0" algn="ctr">
              <a:lnSpc>
                <a:spcPct val="150000"/>
              </a:lnSpc>
              <a:buNone/>
            </a:pPr>
            <a:r>
              <a:rPr lang="en-US" sz="4400" dirty="0">
                <a:solidFill>
                  <a:srgbClr val="0432FF"/>
                </a:solidFill>
              </a:rPr>
              <a:t>(Learn how to) take advantage of existing </a:t>
            </a:r>
            <a:r>
              <a:rPr lang="en-US" sz="4400" dirty="0">
                <a:solidFill>
                  <a:srgbClr val="00B050"/>
                </a:solidFill>
              </a:rPr>
              <a:t>heterogeneous devices</a:t>
            </a:r>
            <a:r>
              <a:rPr lang="en-US" sz="4400" dirty="0">
                <a:solidFill>
                  <a:srgbClr val="FF0000"/>
                </a:solidFill>
              </a:rPr>
              <a:t> </a:t>
            </a:r>
          </a:p>
          <a:p>
            <a:pPr marL="0" indent="0" algn="ctr">
              <a:lnSpc>
                <a:spcPct val="150000"/>
              </a:lnSpc>
              <a:buNone/>
            </a:pPr>
            <a:r>
              <a:rPr lang="en-US" sz="4400" dirty="0">
                <a:solidFill>
                  <a:srgbClr val="0432FF"/>
                </a:solidFill>
              </a:rPr>
              <a:t>by </a:t>
            </a:r>
            <a:r>
              <a:rPr lang="en-US" sz="4400" dirty="0">
                <a:solidFill>
                  <a:srgbClr val="7030A0"/>
                </a:solidFill>
              </a:rPr>
              <a:t>programming</a:t>
            </a:r>
            <a:r>
              <a:rPr lang="en-US" sz="4400" dirty="0">
                <a:solidFill>
                  <a:srgbClr val="0432FF"/>
                </a:solidFill>
              </a:rPr>
              <a:t> them, </a:t>
            </a:r>
          </a:p>
          <a:p>
            <a:pPr marL="0" indent="0" algn="ctr">
              <a:lnSpc>
                <a:spcPct val="150000"/>
              </a:lnSpc>
              <a:buNone/>
            </a:pPr>
            <a:r>
              <a:rPr lang="en-US" sz="4400" dirty="0">
                <a:solidFill>
                  <a:srgbClr val="7030A0"/>
                </a:solidFill>
              </a:rPr>
              <a:t>analyzing</a:t>
            </a:r>
            <a:r>
              <a:rPr lang="en-US" sz="4400" dirty="0">
                <a:solidFill>
                  <a:srgbClr val="0432FF"/>
                </a:solidFill>
              </a:rPr>
              <a:t> workloads, proposing </a:t>
            </a:r>
            <a:r>
              <a:rPr lang="en-US" sz="4400" dirty="0">
                <a:solidFill>
                  <a:srgbClr val="7030A0"/>
                </a:solidFill>
              </a:rPr>
              <a:t>offloading/scheduling</a:t>
            </a:r>
            <a:r>
              <a:rPr lang="en-US" sz="4400" dirty="0">
                <a:solidFill>
                  <a:srgbClr val="0432FF"/>
                </a:solidFill>
              </a:rPr>
              <a:t> techniques…</a:t>
            </a:r>
          </a:p>
        </p:txBody>
      </p:sp>
      <p:sp>
        <p:nvSpPr>
          <p:cNvPr id="4" name="Slide Number Placeholder 3">
            <a:extLst>
              <a:ext uri="{FF2B5EF4-FFF2-40B4-BE49-F238E27FC236}">
                <a16:creationId xmlns:a16="http://schemas.microsoft.com/office/drawing/2014/main" id="{3BB0A3C7-EE1C-7B4F-A2CD-30A5DA9BD323}"/>
              </a:ext>
            </a:extLst>
          </p:cNvPr>
          <p:cNvSpPr>
            <a:spLocks noGrp="1"/>
          </p:cNvSpPr>
          <p:nvPr>
            <p:ph type="sldNum" sz="quarter" idx="11"/>
          </p:nvPr>
        </p:nvSpPr>
        <p:spPr/>
        <p:txBody>
          <a:bodyPr/>
          <a:lstStyle/>
          <a:p>
            <a:pPr>
              <a:defRPr/>
            </a:pPr>
            <a:fld id="{D1AB0E41-6335-3B40-AB06-F5B4D651A9D6}" type="slidenum">
              <a:rPr lang="en-US" altLang="en-US" smtClean="0"/>
              <a:pPr>
                <a:defRPr/>
              </a:pPr>
              <a:t>20</a:t>
            </a:fld>
            <a:endParaRPr lang="en-US" altLang="en-US"/>
          </a:p>
        </p:txBody>
      </p:sp>
    </p:spTree>
    <p:extLst>
      <p:ext uri="{BB962C8B-B14F-4D97-AF65-F5344CB8AC3E}">
        <p14:creationId xmlns:p14="http://schemas.microsoft.com/office/powerpoint/2010/main" val="123088488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738F-5964-924C-93EF-5CCE87BDA658}"/>
              </a:ext>
            </a:extLst>
          </p:cNvPr>
          <p:cNvSpPr>
            <a:spLocks noGrp="1"/>
          </p:cNvSpPr>
          <p:nvPr>
            <p:ph type="title"/>
          </p:nvPr>
        </p:nvSpPr>
        <p:spPr/>
        <p:txBody>
          <a:bodyPr/>
          <a:lstStyle/>
          <a:p>
            <a:r>
              <a:rPr lang="en-US" dirty="0">
                <a:solidFill>
                  <a:srgbClr val="0070C0"/>
                </a:solidFill>
              </a:rPr>
              <a:t>Prerequisites of the Course</a:t>
            </a:r>
          </a:p>
        </p:txBody>
      </p:sp>
      <p:sp>
        <p:nvSpPr>
          <p:cNvPr id="3" name="Content Placeholder 2">
            <a:extLst>
              <a:ext uri="{FF2B5EF4-FFF2-40B4-BE49-F238E27FC236}">
                <a16:creationId xmlns:a16="http://schemas.microsoft.com/office/drawing/2014/main" id="{5F8E4DEC-4186-0B40-A0D1-C7112B2BE58D}"/>
              </a:ext>
            </a:extLst>
          </p:cNvPr>
          <p:cNvSpPr>
            <a:spLocks noGrp="1"/>
          </p:cNvSpPr>
          <p:nvPr>
            <p:ph idx="1"/>
          </p:nvPr>
        </p:nvSpPr>
        <p:spPr>
          <a:xfrm>
            <a:off x="228600" y="997527"/>
            <a:ext cx="8458200" cy="5193723"/>
          </a:xfrm>
        </p:spPr>
        <p:txBody>
          <a:bodyPr/>
          <a:lstStyle/>
          <a:p>
            <a:r>
              <a:rPr lang="en-US" dirty="0"/>
              <a:t>Digital Design and Computer Architecture (or equivalent course)</a:t>
            </a:r>
          </a:p>
          <a:p>
            <a:endParaRPr lang="en-US" dirty="0"/>
          </a:p>
          <a:p>
            <a:r>
              <a:rPr lang="en-US" dirty="0"/>
              <a:t>Familiarity with C/C++ programming</a:t>
            </a:r>
          </a:p>
          <a:p>
            <a:pPr lvl="1"/>
            <a:r>
              <a:rPr lang="en-US" dirty="0"/>
              <a:t>FPGA implementation or GPU programming (desirable)</a:t>
            </a:r>
          </a:p>
          <a:p>
            <a:endParaRPr lang="en-US" dirty="0"/>
          </a:p>
          <a:p>
            <a:r>
              <a:rPr lang="en-US" dirty="0"/>
              <a:t>Interest in </a:t>
            </a:r>
          </a:p>
          <a:p>
            <a:pPr lvl="1"/>
            <a:r>
              <a:rPr lang="en-US" dirty="0"/>
              <a:t>computer architectures and computing paradigms</a:t>
            </a:r>
          </a:p>
          <a:p>
            <a:pPr lvl="1"/>
            <a:r>
              <a:rPr lang="en-US" dirty="0"/>
              <a:t>discovering why things do or do not work and solving problems</a:t>
            </a:r>
          </a:p>
          <a:p>
            <a:pPr lvl="1"/>
            <a:r>
              <a:rPr lang="en-US" dirty="0"/>
              <a:t>making systems efficient and usable</a:t>
            </a:r>
          </a:p>
        </p:txBody>
      </p:sp>
      <p:sp>
        <p:nvSpPr>
          <p:cNvPr id="4" name="Slide Number Placeholder 3">
            <a:extLst>
              <a:ext uri="{FF2B5EF4-FFF2-40B4-BE49-F238E27FC236}">
                <a16:creationId xmlns:a16="http://schemas.microsoft.com/office/drawing/2014/main" id="{BB55626D-D34C-8E49-B3C3-E98D9B108A6D}"/>
              </a:ext>
            </a:extLst>
          </p:cNvPr>
          <p:cNvSpPr>
            <a:spLocks noGrp="1"/>
          </p:cNvSpPr>
          <p:nvPr>
            <p:ph type="sldNum" sz="quarter" idx="11"/>
          </p:nvPr>
        </p:nvSpPr>
        <p:spPr/>
        <p:txBody>
          <a:bodyPr/>
          <a:lstStyle/>
          <a:p>
            <a:pPr>
              <a:defRPr/>
            </a:pPr>
            <a:fld id="{8DE33320-76E4-0249-8CA9-3902D97168FA}" type="slidenum">
              <a:rPr lang="en-US" altLang="en-US" smtClean="0"/>
              <a:pPr>
                <a:defRPr/>
              </a:pPr>
              <a:t>21</a:t>
            </a:fld>
            <a:endParaRPr lang="en-US" altLang="en-US"/>
          </a:p>
        </p:txBody>
      </p:sp>
    </p:spTree>
    <p:extLst>
      <p:ext uri="{BB962C8B-B14F-4D97-AF65-F5344CB8AC3E}">
        <p14:creationId xmlns:p14="http://schemas.microsoft.com/office/powerpoint/2010/main" val="274575217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4">
            <a:extLst>
              <a:ext uri="{FF2B5EF4-FFF2-40B4-BE49-F238E27FC236}">
                <a16:creationId xmlns:a16="http://schemas.microsoft.com/office/drawing/2014/main" id="{06060E9B-828C-F246-8F70-3065C0D9C3F7}"/>
              </a:ext>
            </a:extLst>
          </p:cNvPr>
          <p:cNvSpPr>
            <a:spLocks noGrp="1" noChangeArrowheads="1"/>
          </p:cNvSpPr>
          <p:nvPr>
            <p:ph type="ctrTitle"/>
          </p:nvPr>
        </p:nvSpPr>
        <p:spPr>
          <a:xfrm>
            <a:off x="228600" y="838200"/>
            <a:ext cx="8534400" cy="2729948"/>
          </a:xfrm>
          <a:solidFill>
            <a:schemeClr val="accent3"/>
          </a:solidFill>
          <a:ln w="28575">
            <a:solidFill>
              <a:srgbClr val="FFC000"/>
            </a:solidFill>
          </a:ln>
        </p:spPr>
        <p:txBody>
          <a:bodyPr anchor="ctr"/>
          <a:lstStyle/>
          <a:p>
            <a:pPr algn="ctr" eaLnBrk="1" hangingPunct="1"/>
            <a:r>
              <a:rPr lang="en-US" altLang="en-US" sz="4400" dirty="0">
                <a:solidFill>
                  <a:srgbClr val="0070C0"/>
                </a:solidFill>
                <a:latin typeface="Calibri" panose="020F0502020204030204" pitchFamily="34" charset="0"/>
                <a:ea typeface="ＭＳ Ｐゴシック" panose="020B0600070205080204" pitchFamily="34" charset="-128"/>
                <a:cs typeface="Calibri" panose="020F0502020204030204" pitchFamily="34" charset="0"/>
              </a:rPr>
              <a:t>Exploiting Data Parallelism:</a:t>
            </a:r>
            <a:br>
              <a:rPr lang="en-US" altLang="en-US" sz="4400" dirty="0">
                <a:solidFill>
                  <a:srgbClr val="0070C0"/>
                </a:solidFill>
                <a:latin typeface="Calibri" panose="020F0502020204030204" pitchFamily="34" charset="0"/>
                <a:ea typeface="ＭＳ Ｐゴシック" panose="020B0600070205080204" pitchFamily="34" charset="-128"/>
                <a:cs typeface="Calibri" panose="020F0502020204030204" pitchFamily="34" charset="0"/>
              </a:rPr>
            </a:br>
            <a:r>
              <a:rPr lang="en-US" altLang="en-US" sz="4400" dirty="0">
                <a:solidFill>
                  <a:srgbClr val="0070C0"/>
                </a:solidFill>
                <a:latin typeface="Calibri" panose="020F0502020204030204" pitchFamily="34" charset="0"/>
                <a:ea typeface="ＭＳ Ｐゴシック" panose="020B0600070205080204" pitchFamily="34" charset="-128"/>
                <a:cs typeface="Calibri" panose="020F0502020204030204" pitchFamily="34" charset="0"/>
              </a:rPr>
              <a:t>SIMD Processors and GPUs</a:t>
            </a:r>
          </a:p>
        </p:txBody>
      </p:sp>
      <p:sp>
        <p:nvSpPr>
          <p:cNvPr id="33794" name="Rectangle 5">
            <a:extLst>
              <a:ext uri="{FF2B5EF4-FFF2-40B4-BE49-F238E27FC236}">
                <a16:creationId xmlns:a16="http://schemas.microsoft.com/office/drawing/2014/main" id="{D1572866-F152-1C4C-A9B6-732FFF81E146}"/>
              </a:ext>
            </a:extLst>
          </p:cNvPr>
          <p:cNvSpPr>
            <a:spLocks noGrp="1" noChangeArrowheads="1"/>
          </p:cNvSpPr>
          <p:nvPr>
            <p:ph type="subTitle" idx="1"/>
          </p:nvPr>
        </p:nvSpPr>
        <p:spPr>
          <a:xfrm>
            <a:off x="685800" y="3581400"/>
            <a:ext cx="78486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25994719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A806C63C-6ACD-C740-828C-E8F3C4F9DCA6}"/>
              </a:ext>
            </a:extLst>
          </p:cNvPr>
          <p:cNvSpPr>
            <a:spLocks noGrp="1"/>
          </p:cNvSpPr>
          <p:nvPr>
            <p:ph type="title"/>
          </p:nvPr>
        </p:nvSpPr>
        <p:spPr>
          <a:xfrm>
            <a:off x="228600" y="152400"/>
            <a:ext cx="8915400" cy="1066800"/>
          </a:xfrm>
        </p:spPr>
        <p:txBody>
          <a:bodyPr/>
          <a:lstStyle/>
          <a:p>
            <a:r>
              <a:rPr lang="en-US" altLang="en-US" sz="3400" dirty="0">
                <a:solidFill>
                  <a:srgbClr val="0070C0"/>
                </a:solidFill>
                <a:ea typeface="ＭＳ Ｐゴシック" panose="020B0600070205080204" pitchFamily="34" charset="-128"/>
              </a:rPr>
              <a:t>Recall: Flynn’</a:t>
            </a:r>
            <a:r>
              <a:rPr lang="en-US" altLang="ja-JP" sz="3400" dirty="0">
                <a:solidFill>
                  <a:srgbClr val="0070C0"/>
                </a:solidFill>
                <a:ea typeface="ＭＳ Ｐゴシック" panose="020B0600070205080204" pitchFamily="34" charset="-128"/>
              </a:rPr>
              <a:t>s Taxonomy of Computers</a:t>
            </a:r>
            <a:endParaRPr lang="en-US" altLang="en-US" sz="3400" dirty="0">
              <a:solidFill>
                <a:srgbClr val="0070C0"/>
              </a:solidFill>
              <a:ea typeface="ＭＳ Ｐゴシック" panose="020B0600070205080204" pitchFamily="34" charset="-128"/>
            </a:endParaRPr>
          </a:p>
        </p:txBody>
      </p:sp>
      <p:sp>
        <p:nvSpPr>
          <p:cNvPr id="99330" name="Content Placeholder 2">
            <a:extLst>
              <a:ext uri="{FF2B5EF4-FFF2-40B4-BE49-F238E27FC236}">
                <a16:creationId xmlns:a16="http://schemas.microsoft.com/office/drawing/2014/main" id="{088E1453-624C-254D-B33C-B28B92586DDB}"/>
              </a:ext>
            </a:extLst>
          </p:cNvPr>
          <p:cNvSpPr>
            <a:spLocks noGrp="1"/>
          </p:cNvSpPr>
          <p:nvPr>
            <p:ph idx="1"/>
          </p:nvPr>
        </p:nvSpPr>
        <p:spPr>
          <a:xfrm>
            <a:off x="228600" y="996950"/>
            <a:ext cx="8610600" cy="5194300"/>
          </a:xfrm>
        </p:spPr>
        <p:txBody>
          <a:bodyPr/>
          <a:lstStyle/>
          <a:p>
            <a:r>
              <a:rPr lang="en-US" altLang="en-US" dirty="0">
                <a:ea typeface="ＭＳ Ｐゴシック" panose="020B0600070205080204" pitchFamily="34" charset="-128"/>
              </a:rPr>
              <a:t>Mike Flynn, </a:t>
            </a:r>
            <a:r>
              <a:rPr lang="ja-JP" altLang="en-US">
                <a:ea typeface="ＭＳ Ｐゴシック" panose="020B0600070205080204" pitchFamily="34" charset="-128"/>
              </a:rPr>
              <a:t>“</a:t>
            </a:r>
            <a:r>
              <a:rPr lang="en-US" altLang="ja-JP" dirty="0">
                <a:solidFill>
                  <a:srgbClr val="0000FF"/>
                </a:solidFill>
                <a:ea typeface="ＭＳ Ｐゴシック" panose="020B0600070205080204" pitchFamily="34" charset="-128"/>
              </a:rPr>
              <a:t>Very High-Speed Computing Systems</a:t>
            </a:r>
            <a:r>
              <a:rPr lang="en-US" altLang="ja-JP" dirty="0">
                <a:ea typeface="ＭＳ Ｐゴシック" panose="020B0600070205080204" pitchFamily="34" charset="-128"/>
              </a:rPr>
              <a:t>,</a:t>
            </a:r>
            <a:r>
              <a:rPr lang="ja-JP" altLang="en-US">
                <a:ea typeface="ＭＳ Ｐゴシック" panose="020B0600070205080204" pitchFamily="34" charset="-128"/>
              </a:rPr>
              <a:t>”</a:t>
            </a:r>
            <a:r>
              <a:rPr lang="en-US" altLang="ja-JP" dirty="0">
                <a:ea typeface="ＭＳ Ｐゴシック" panose="020B0600070205080204" pitchFamily="34" charset="-128"/>
              </a:rPr>
              <a:t> Proc. of IEEE, 1966</a:t>
            </a:r>
          </a:p>
          <a:p>
            <a:endParaRPr lang="en-US" altLang="en-US" dirty="0">
              <a:ea typeface="ＭＳ Ｐゴシック" panose="020B0600070205080204" pitchFamily="34" charset="-128"/>
            </a:endParaRPr>
          </a:p>
          <a:p>
            <a:r>
              <a:rPr lang="en-US" altLang="en-US" dirty="0">
                <a:solidFill>
                  <a:srgbClr val="0000FF"/>
                </a:solidFill>
                <a:ea typeface="ＭＳ Ｐゴシック" panose="020B0600070205080204" pitchFamily="34" charset="-128"/>
              </a:rPr>
              <a:t>SISD</a:t>
            </a:r>
            <a:r>
              <a:rPr lang="en-US" altLang="en-US" dirty="0">
                <a:ea typeface="ＭＳ Ｐゴシック" panose="020B0600070205080204" pitchFamily="34" charset="-128"/>
              </a:rPr>
              <a:t>: Single instruction operates on single data element</a:t>
            </a:r>
          </a:p>
          <a:p>
            <a:r>
              <a:rPr lang="en-US" altLang="en-US" dirty="0">
                <a:solidFill>
                  <a:srgbClr val="0000FF"/>
                </a:solidFill>
                <a:ea typeface="ＭＳ Ｐゴシック" panose="020B0600070205080204" pitchFamily="34" charset="-128"/>
              </a:rPr>
              <a:t>SIMD</a:t>
            </a:r>
            <a:r>
              <a:rPr lang="en-US" altLang="en-US" dirty="0">
                <a:ea typeface="ＭＳ Ｐゴシック" panose="020B0600070205080204" pitchFamily="34" charset="-128"/>
              </a:rPr>
              <a:t>: Single instruction operates on multiple data elements</a:t>
            </a:r>
          </a:p>
          <a:p>
            <a:pPr lvl="1"/>
            <a:r>
              <a:rPr lang="en-US" altLang="en-US" dirty="0">
                <a:ea typeface="ＭＳ Ｐゴシック" panose="020B0600070205080204" pitchFamily="34" charset="-128"/>
              </a:rPr>
              <a:t>Array processor</a:t>
            </a:r>
          </a:p>
          <a:p>
            <a:pPr lvl="1"/>
            <a:r>
              <a:rPr lang="en-US" altLang="en-US" dirty="0">
                <a:ea typeface="ＭＳ Ｐゴシック" panose="020B0600070205080204" pitchFamily="34" charset="-128"/>
              </a:rPr>
              <a:t>Vector processor</a:t>
            </a:r>
          </a:p>
          <a:p>
            <a:r>
              <a:rPr lang="en-US" altLang="en-US" dirty="0">
                <a:solidFill>
                  <a:srgbClr val="0000FF"/>
                </a:solidFill>
                <a:ea typeface="ＭＳ Ｐゴシック" panose="020B0600070205080204" pitchFamily="34" charset="-128"/>
              </a:rPr>
              <a:t>MISD</a:t>
            </a:r>
            <a:r>
              <a:rPr lang="en-US" altLang="en-US" dirty="0">
                <a:ea typeface="ＭＳ Ｐゴシック" panose="020B0600070205080204" pitchFamily="34" charset="-128"/>
              </a:rPr>
              <a:t>: Multiple instructions operate on single data element</a:t>
            </a:r>
          </a:p>
          <a:p>
            <a:pPr lvl="1"/>
            <a:r>
              <a:rPr lang="en-US" altLang="en-US" dirty="0">
                <a:ea typeface="ＭＳ Ｐゴシック" panose="020B0600070205080204" pitchFamily="34" charset="-128"/>
              </a:rPr>
              <a:t>Closest form: systolic array processor, streaming processor</a:t>
            </a:r>
          </a:p>
          <a:p>
            <a:r>
              <a:rPr lang="en-US" altLang="en-US" dirty="0">
                <a:solidFill>
                  <a:srgbClr val="0000FF"/>
                </a:solidFill>
                <a:ea typeface="ＭＳ Ｐゴシック" panose="020B0600070205080204" pitchFamily="34" charset="-128"/>
              </a:rPr>
              <a:t>MIMD</a:t>
            </a:r>
            <a:r>
              <a:rPr lang="en-US" altLang="en-US" dirty="0">
                <a:ea typeface="ＭＳ Ｐゴシック" panose="020B0600070205080204" pitchFamily="34" charset="-128"/>
              </a:rPr>
              <a:t>: Multiple instructions operate on multiple data elements (multiple instruction streams)</a:t>
            </a:r>
          </a:p>
          <a:p>
            <a:pPr lvl="1"/>
            <a:r>
              <a:rPr lang="en-US" altLang="en-US" dirty="0">
                <a:ea typeface="ＭＳ Ｐゴシック" panose="020B0600070205080204" pitchFamily="34" charset="-128"/>
              </a:rPr>
              <a:t>Multiprocessor</a:t>
            </a:r>
          </a:p>
          <a:p>
            <a:pPr lvl="1"/>
            <a:r>
              <a:rPr lang="en-US" altLang="en-US" dirty="0">
                <a:ea typeface="ＭＳ Ｐゴシック" panose="020B0600070205080204" pitchFamily="34" charset="-128"/>
              </a:rPr>
              <a:t>Multithreaded processor</a:t>
            </a:r>
          </a:p>
        </p:txBody>
      </p:sp>
      <p:sp>
        <p:nvSpPr>
          <p:cNvPr id="83971" name="Slide Number Placeholder 3">
            <a:extLst>
              <a:ext uri="{FF2B5EF4-FFF2-40B4-BE49-F238E27FC236}">
                <a16:creationId xmlns:a16="http://schemas.microsoft.com/office/drawing/2014/main" id="{A5C4C039-DB0E-224A-8256-65C827EBF61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060815-FC1A-FF4B-8157-96B18EDFF55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6" name="Rounded Rectangle 5">
            <a:extLst>
              <a:ext uri="{FF2B5EF4-FFF2-40B4-BE49-F238E27FC236}">
                <a16:creationId xmlns:a16="http://schemas.microsoft.com/office/drawing/2014/main" id="{71123602-640D-0E44-999D-AFCEB9C7F2B6}"/>
              </a:ext>
            </a:extLst>
          </p:cNvPr>
          <p:cNvSpPr>
            <a:spLocks noChangeArrowheads="1"/>
          </p:cNvSpPr>
          <p:nvPr/>
        </p:nvSpPr>
        <p:spPr bwMode="auto">
          <a:xfrm>
            <a:off x="228600" y="2702400"/>
            <a:ext cx="8686800" cy="1260000"/>
          </a:xfrm>
          <a:prstGeom prst="roundRect">
            <a:avLst>
              <a:gd name="adj" fmla="val 16667"/>
            </a:avLst>
          </a:pr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3960991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6CA5F319-5065-B042-BF49-C52EF3C5360A}"/>
              </a:ext>
            </a:extLst>
          </p:cNvPr>
          <p:cNvSpPr>
            <a:spLocks noGrp="1"/>
          </p:cNvSpPr>
          <p:nvPr>
            <p:ph type="title"/>
          </p:nvPr>
        </p:nvSpPr>
        <p:spPr/>
        <p:txBody>
          <a:bodyPr/>
          <a:lstStyle/>
          <a:p>
            <a:r>
              <a:rPr lang="en-US" altLang="en-US" dirty="0">
                <a:solidFill>
                  <a:srgbClr val="0070C0"/>
                </a:solidFill>
                <a:ea typeface="ＭＳ Ｐゴシック" panose="020B0600070205080204" pitchFamily="34" charset="-128"/>
              </a:rPr>
              <a:t>SIMD Processing</a:t>
            </a:r>
          </a:p>
        </p:txBody>
      </p:sp>
      <p:sp>
        <p:nvSpPr>
          <p:cNvPr id="142338" name="Content Placeholder 2">
            <a:extLst>
              <a:ext uri="{FF2B5EF4-FFF2-40B4-BE49-F238E27FC236}">
                <a16:creationId xmlns:a16="http://schemas.microsoft.com/office/drawing/2014/main" id="{44F603D3-7458-BB4C-A30D-AFC32FC4D8E1}"/>
              </a:ext>
            </a:extLst>
          </p:cNvPr>
          <p:cNvSpPr>
            <a:spLocks noGrp="1"/>
          </p:cNvSpPr>
          <p:nvPr>
            <p:ph idx="1"/>
          </p:nvPr>
        </p:nvSpPr>
        <p:spPr>
          <a:xfrm>
            <a:off x="228600" y="996950"/>
            <a:ext cx="8610600" cy="5194300"/>
          </a:xfrm>
        </p:spPr>
        <p:txBody>
          <a:bodyPr/>
          <a:lstStyle/>
          <a:p>
            <a:r>
              <a:rPr lang="en-US" altLang="en-US" dirty="0">
                <a:ea typeface="ＭＳ Ｐゴシック" panose="020B0600070205080204" pitchFamily="34" charset="-128"/>
              </a:rPr>
              <a:t>Single instruction operates on multiple data elements</a:t>
            </a:r>
          </a:p>
          <a:p>
            <a:pPr lvl="1"/>
            <a:r>
              <a:rPr lang="en-US" altLang="en-US" dirty="0">
                <a:ea typeface="ＭＳ Ｐゴシック" panose="020B0600070205080204" pitchFamily="34" charset="-128"/>
              </a:rPr>
              <a:t>In time or in space</a:t>
            </a:r>
          </a:p>
          <a:p>
            <a:r>
              <a:rPr lang="en-US" altLang="en-US" dirty="0">
                <a:ea typeface="ＭＳ Ｐゴシック" panose="020B0600070205080204" pitchFamily="34" charset="-128"/>
              </a:rPr>
              <a:t>Multiple processing elements (PEs), i.e., execution units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Time-space duality</a:t>
            </a:r>
          </a:p>
          <a:p>
            <a:pPr lvl="1"/>
            <a:endParaRPr lang="en-US" altLang="en-US" dirty="0">
              <a:solidFill>
                <a:srgbClr val="0000FF"/>
              </a:solidFill>
              <a:ea typeface="ＭＳ Ｐゴシック" panose="020B0600070205080204" pitchFamily="34" charset="-128"/>
            </a:endParaRPr>
          </a:p>
          <a:p>
            <a:pPr lvl="1"/>
            <a:r>
              <a:rPr lang="en-US" altLang="en-US" dirty="0">
                <a:solidFill>
                  <a:srgbClr val="0000FF"/>
                </a:solidFill>
                <a:ea typeface="ＭＳ Ｐゴシック" panose="020B0600070205080204" pitchFamily="34" charset="-128"/>
              </a:rPr>
              <a:t>Array processor</a:t>
            </a:r>
            <a:r>
              <a:rPr lang="en-US" altLang="en-US" dirty="0">
                <a:ea typeface="ＭＳ Ｐゴシック" panose="020B0600070205080204" pitchFamily="34" charset="-128"/>
              </a:rPr>
              <a:t>: Instruction operates on multiple data elements at the </a:t>
            </a:r>
            <a:r>
              <a:rPr lang="en-US" altLang="en-US" dirty="0">
                <a:solidFill>
                  <a:srgbClr val="0000FF"/>
                </a:solidFill>
                <a:ea typeface="ＭＳ Ｐゴシック" panose="020B0600070205080204" pitchFamily="34" charset="-128"/>
              </a:rPr>
              <a:t>same time </a:t>
            </a:r>
            <a:r>
              <a:rPr lang="en-US" altLang="en-US" dirty="0">
                <a:ea typeface="ＭＳ Ｐゴシック" panose="020B0600070205080204" pitchFamily="34" charset="-128"/>
              </a:rPr>
              <a:t>using </a:t>
            </a:r>
            <a:r>
              <a:rPr lang="en-US" altLang="en-US" dirty="0">
                <a:solidFill>
                  <a:srgbClr val="0000FF"/>
                </a:solidFill>
                <a:ea typeface="ＭＳ Ｐゴシック" panose="020B0600070205080204" pitchFamily="34" charset="-128"/>
              </a:rPr>
              <a:t>different spaces (PEs)</a:t>
            </a:r>
          </a:p>
          <a:p>
            <a:pPr lvl="1"/>
            <a:endParaRPr lang="en-US" altLang="en-US" dirty="0">
              <a:solidFill>
                <a:srgbClr val="0000FF"/>
              </a:solidFill>
              <a:ea typeface="ＭＳ Ｐゴシック" panose="020B0600070205080204" pitchFamily="34" charset="-128"/>
            </a:endParaRPr>
          </a:p>
          <a:p>
            <a:pPr lvl="1"/>
            <a:r>
              <a:rPr lang="en-US" altLang="en-US" dirty="0">
                <a:solidFill>
                  <a:srgbClr val="0000FF"/>
                </a:solidFill>
                <a:ea typeface="ＭＳ Ｐゴシック" panose="020B0600070205080204" pitchFamily="34" charset="-128"/>
              </a:rPr>
              <a:t>Vector processor</a:t>
            </a:r>
            <a:r>
              <a:rPr lang="en-US" altLang="en-US" dirty="0">
                <a:ea typeface="ＭＳ Ｐゴシック" panose="020B0600070205080204" pitchFamily="34" charset="-128"/>
              </a:rPr>
              <a:t>: Instruction operates on multiple data elements in </a:t>
            </a:r>
            <a:r>
              <a:rPr lang="en-US" altLang="en-US" dirty="0">
                <a:solidFill>
                  <a:srgbClr val="0000FF"/>
                </a:solidFill>
                <a:ea typeface="ＭＳ Ｐゴシック" panose="020B0600070205080204" pitchFamily="34" charset="-128"/>
              </a:rPr>
              <a:t>consecutive time steps </a:t>
            </a:r>
            <a:r>
              <a:rPr lang="en-US" altLang="en-US" dirty="0">
                <a:ea typeface="ＭＳ Ｐゴシック" panose="020B0600070205080204" pitchFamily="34" charset="-128"/>
              </a:rPr>
              <a:t>using the </a:t>
            </a:r>
            <a:r>
              <a:rPr lang="en-US" altLang="en-US" dirty="0">
                <a:solidFill>
                  <a:srgbClr val="0000FF"/>
                </a:solidFill>
                <a:ea typeface="ＭＳ Ｐゴシック" panose="020B0600070205080204" pitchFamily="34" charset="-128"/>
              </a:rPr>
              <a:t>same space (PE)</a:t>
            </a:r>
          </a:p>
        </p:txBody>
      </p:sp>
      <p:sp>
        <p:nvSpPr>
          <p:cNvPr id="86019" name="Slide Number Placeholder 3">
            <a:extLst>
              <a:ext uri="{FF2B5EF4-FFF2-40B4-BE49-F238E27FC236}">
                <a16:creationId xmlns:a16="http://schemas.microsoft.com/office/drawing/2014/main" id="{CBAD2ABD-7A1C-2A4B-AFB3-532DED05EF1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236174-EC2C-8F4A-B19C-D1916D782C58}"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999470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3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33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33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3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5695C61-DCC0-5C4A-A890-CB7C2E156B00}"/>
              </a:ext>
            </a:extLst>
          </p:cNvPr>
          <p:cNvSpPr>
            <a:spLocks noGrp="1"/>
          </p:cNvSpPr>
          <p:nvPr>
            <p:ph type="title"/>
          </p:nvPr>
        </p:nvSpPr>
        <p:spPr/>
        <p:txBody>
          <a:bodyPr/>
          <a:lstStyle/>
          <a:p>
            <a:r>
              <a:rPr lang="en-US" altLang="en-US" dirty="0">
                <a:solidFill>
                  <a:srgbClr val="0070C0"/>
                </a:solidFill>
                <a:ea typeface="ＭＳ Ｐゴシック" panose="020B0600070205080204" pitchFamily="34" charset="-128"/>
              </a:rPr>
              <a:t>Array vs. Vector Processors</a:t>
            </a:r>
          </a:p>
        </p:txBody>
      </p:sp>
      <p:sp>
        <p:nvSpPr>
          <p:cNvPr id="87042" name="Slide Number Placeholder 3">
            <a:extLst>
              <a:ext uri="{FF2B5EF4-FFF2-40B4-BE49-F238E27FC236}">
                <a16:creationId xmlns:a16="http://schemas.microsoft.com/office/drawing/2014/main" id="{CB3DF558-21F8-1643-9999-E5EBD991847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060F6B-7872-2242-873A-90FBFF1FDA4E}"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87043" name="TextBox 81">
            <a:extLst>
              <a:ext uri="{FF2B5EF4-FFF2-40B4-BE49-F238E27FC236}">
                <a16:creationId xmlns:a16="http://schemas.microsoft.com/office/drawing/2014/main" id="{68801CEB-042B-7140-B1CD-BFE8D3F88DFD}"/>
              </a:ext>
            </a:extLst>
          </p:cNvPr>
          <p:cNvSpPr txBox="1">
            <a:spLocks noChangeArrowheads="1"/>
          </p:cNvSpPr>
          <p:nvPr/>
        </p:nvSpPr>
        <p:spPr bwMode="auto">
          <a:xfrm>
            <a:off x="3360738" y="1219200"/>
            <a:ext cx="2497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ARRAY PROCESSOR</a:t>
            </a:r>
          </a:p>
        </p:txBody>
      </p:sp>
      <p:sp>
        <p:nvSpPr>
          <p:cNvPr id="87044" name="TextBox 82">
            <a:extLst>
              <a:ext uri="{FF2B5EF4-FFF2-40B4-BE49-F238E27FC236}">
                <a16:creationId xmlns:a16="http://schemas.microsoft.com/office/drawing/2014/main" id="{AB9E3C9D-1013-EB4C-B750-3088183D2D03}"/>
              </a:ext>
            </a:extLst>
          </p:cNvPr>
          <p:cNvSpPr txBox="1">
            <a:spLocks noChangeArrowheads="1"/>
          </p:cNvSpPr>
          <p:nvPr/>
        </p:nvSpPr>
        <p:spPr bwMode="auto">
          <a:xfrm>
            <a:off x="6376988" y="1219200"/>
            <a:ext cx="2681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VECTOR PROCESSOR</a:t>
            </a:r>
          </a:p>
        </p:txBody>
      </p:sp>
      <p:sp>
        <p:nvSpPr>
          <p:cNvPr id="87045" name="TextBox 83">
            <a:extLst>
              <a:ext uri="{FF2B5EF4-FFF2-40B4-BE49-F238E27FC236}">
                <a16:creationId xmlns:a16="http://schemas.microsoft.com/office/drawing/2014/main" id="{3B0BF4F5-4087-3843-91C5-73632A5E5CF4}"/>
              </a:ext>
            </a:extLst>
          </p:cNvPr>
          <p:cNvSpPr txBox="1">
            <a:spLocks noChangeArrowheads="1"/>
          </p:cNvSpPr>
          <p:nvPr/>
        </p:nvSpPr>
        <p:spPr bwMode="auto">
          <a:xfrm>
            <a:off x="173038" y="2903538"/>
            <a:ext cx="21161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     VR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A[3:0]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ADD  VR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VR, 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MUL  VR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 VR</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     A[3:0]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 VR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046" name="TextBox 84">
            <a:extLst>
              <a:ext uri="{FF2B5EF4-FFF2-40B4-BE49-F238E27FC236}">
                <a16:creationId xmlns:a16="http://schemas.microsoft.com/office/drawing/2014/main" id="{4110E3F4-5B1B-2C41-A821-C8F1E326E0E9}"/>
              </a:ext>
            </a:extLst>
          </p:cNvPr>
          <p:cNvSpPr txBox="1">
            <a:spLocks noChangeArrowheads="1"/>
          </p:cNvSpPr>
          <p:nvPr/>
        </p:nvSpPr>
        <p:spPr bwMode="auto">
          <a:xfrm>
            <a:off x="173038" y="2436813"/>
            <a:ext cx="2055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Instruction Stream</a:t>
            </a:r>
          </a:p>
        </p:txBody>
      </p:sp>
      <p:cxnSp>
        <p:nvCxnSpPr>
          <p:cNvPr id="87047" name="Straight Arrow Connector 86">
            <a:extLst>
              <a:ext uri="{FF2B5EF4-FFF2-40B4-BE49-F238E27FC236}">
                <a16:creationId xmlns:a16="http://schemas.microsoft.com/office/drawing/2014/main" id="{C0FEE540-654A-6641-87DC-E46898D055F7}"/>
              </a:ext>
            </a:extLst>
          </p:cNvPr>
          <p:cNvCxnSpPr>
            <a:cxnSpLocks noChangeShapeType="1"/>
          </p:cNvCxnSpPr>
          <p:nvPr/>
        </p:nvCxnSpPr>
        <p:spPr bwMode="auto">
          <a:xfrm rot="5400000">
            <a:off x="1815306" y="3990182"/>
            <a:ext cx="2174875"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87048" name="TextBox 87">
            <a:extLst>
              <a:ext uri="{FF2B5EF4-FFF2-40B4-BE49-F238E27FC236}">
                <a16:creationId xmlns:a16="http://schemas.microsoft.com/office/drawing/2014/main" id="{500EC7B6-DFF4-2141-88ED-4C4F8F11ED88}"/>
              </a:ext>
            </a:extLst>
          </p:cNvPr>
          <p:cNvSpPr txBox="1">
            <a:spLocks noChangeArrowheads="1"/>
          </p:cNvSpPr>
          <p:nvPr/>
        </p:nvSpPr>
        <p:spPr bwMode="auto">
          <a:xfrm>
            <a:off x="2557463" y="5078413"/>
            <a:ext cx="68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a:t>
            </a:r>
          </a:p>
        </p:txBody>
      </p:sp>
      <p:sp>
        <p:nvSpPr>
          <p:cNvPr id="89" name="TextBox 88">
            <a:extLst>
              <a:ext uri="{FF2B5EF4-FFF2-40B4-BE49-F238E27FC236}">
                <a16:creationId xmlns:a16="http://schemas.microsoft.com/office/drawing/2014/main" id="{E18B64AF-5257-0D46-B910-5C0C93207270}"/>
              </a:ext>
            </a:extLst>
          </p:cNvPr>
          <p:cNvSpPr txBox="1">
            <a:spLocks noChangeArrowheads="1"/>
          </p:cNvSpPr>
          <p:nvPr/>
        </p:nvSpPr>
        <p:spPr bwMode="auto">
          <a:xfrm>
            <a:off x="3267075" y="2922588"/>
            <a:ext cx="608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LD0</a:t>
            </a:r>
          </a:p>
        </p:txBody>
      </p:sp>
      <p:sp>
        <p:nvSpPr>
          <p:cNvPr id="90" name="TextBox 89">
            <a:extLst>
              <a:ext uri="{FF2B5EF4-FFF2-40B4-BE49-F238E27FC236}">
                <a16:creationId xmlns:a16="http://schemas.microsoft.com/office/drawing/2014/main" id="{11A714B5-2C3C-6948-ABA9-96AFFA21F771}"/>
              </a:ext>
            </a:extLst>
          </p:cNvPr>
          <p:cNvSpPr txBox="1">
            <a:spLocks noChangeArrowheads="1"/>
          </p:cNvSpPr>
          <p:nvPr/>
        </p:nvSpPr>
        <p:spPr bwMode="auto">
          <a:xfrm>
            <a:off x="3906838" y="2922588"/>
            <a:ext cx="608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LD1</a:t>
            </a:r>
          </a:p>
        </p:txBody>
      </p:sp>
      <p:sp>
        <p:nvSpPr>
          <p:cNvPr id="91" name="TextBox 90">
            <a:extLst>
              <a:ext uri="{FF2B5EF4-FFF2-40B4-BE49-F238E27FC236}">
                <a16:creationId xmlns:a16="http://schemas.microsoft.com/office/drawing/2014/main" id="{BC04242D-107F-A442-BA8B-F03951B45968}"/>
              </a:ext>
            </a:extLst>
          </p:cNvPr>
          <p:cNvSpPr txBox="1">
            <a:spLocks noChangeArrowheads="1"/>
          </p:cNvSpPr>
          <p:nvPr/>
        </p:nvSpPr>
        <p:spPr bwMode="auto">
          <a:xfrm>
            <a:off x="4541838" y="2921000"/>
            <a:ext cx="60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LD2</a:t>
            </a:r>
          </a:p>
        </p:txBody>
      </p:sp>
      <p:sp>
        <p:nvSpPr>
          <p:cNvPr id="92" name="TextBox 91">
            <a:extLst>
              <a:ext uri="{FF2B5EF4-FFF2-40B4-BE49-F238E27FC236}">
                <a16:creationId xmlns:a16="http://schemas.microsoft.com/office/drawing/2014/main" id="{12690BBE-4944-0745-A548-DE6E7BD02449}"/>
              </a:ext>
            </a:extLst>
          </p:cNvPr>
          <p:cNvSpPr txBox="1">
            <a:spLocks noChangeArrowheads="1"/>
          </p:cNvSpPr>
          <p:nvPr/>
        </p:nvSpPr>
        <p:spPr bwMode="auto">
          <a:xfrm>
            <a:off x="5233988" y="2924175"/>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LD3</a:t>
            </a:r>
          </a:p>
        </p:txBody>
      </p:sp>
      <p:sp>
        <p:nvSpPr>
          <p:cNvPr id="93" name="TextBox 92">
            <a:extLst>
              <a:ext uri="{FF2B5EF4-FFF2-40B4-BE49-F238E27FC236}">
                <a16:creationId xmlns:a16="http://schemas.microsoft.com/office/drawing/2014/main" id="{19597884-2FD8-2340-ADA6-8ECE6456BC8C}"/>
              </a:ext>
            </a:extLst>
          </p:cNvPr>
          <p:cNvSpPr txBox="1">
            <a:spLocks noChangeArrowheads="1"/>
          </p:cNvSpPr>
          <p:nvPr/>
        </p:nvSpPr>
        <p:spPr bwMode="auto">
          <a:xfrm>
            <a:off x="3263900" y="3286125"/>
            <a:ext cx="633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AD0</a:t>
            </a:r>
          </a:p>
        </p:txBody>
      </p:sp>
      <p:sp>
        <p:nvSpPr>
          <p:cNvPr id="94" name="TextBox 93">
            <a:extLst>
              <a:ext uri="{FF2B5EF4-FFF2-40B4-BE49-F238E27FC236}">
                <a16:creationId xmlns:a16="http://schemas.microsoft.com/office/drawing/2014/main" id="{1B419FF7-1255-DB4D-BAA7-26DBCE4D8857}"/>
              </a:ext>
            </a:extLst>
          </p:cNvPr>
          <p:cNvSpPr txBox="1">
            <a:spLocks noChangeArrowheads="1"/>
          </p:cNvSpPr>
          <p:nvPr/>
        </p:nvSpPr>
        <p:spPr bwMode="auto">
          <a:xfrm>
            <a:off x="3903663" y="3286125"/>
            <a:ext cx="633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AD1</a:t>
            </a:r>
          </a:p>
        </p:txBody>
      </p:sp>
      <p:sp>
        <p:nvSpPr>
          <p:cNvPr id="95" name="TextBox 94">
            <a:extLst>
              <a:ext uri="{FF2B5EF4-FFF2-40B4-BE49-F238E27FC236}">
                <a16:creationId xmlns:a16="http://schemas.microsoft.com/office/drawing/2014/main" id="{57ADDAC1-D9A6-5E4B-9FB8-6322726EC8A4}"/>
              </a:ext>
            </a:extLst>
          </p:cNvPr>
          <p:cNvSpPr txBox="1">
            <a:spLocks noChangeArrowheads="1"/>
          </p:cNvSpPr>
          <p:nvPr/>
        </p:nvSpPr>
        <p:spPr bwMode="auto">
          <a:xfrm>
            <a:off x="4538663" y="3284538"/>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AD2</a:t>
            </a:r>
          </a:p>
        </p:txBody>
      </p:sp>
      <p:sp>
        <p:nvSpPr>
          <p:cNvPr id="96" name="TextBox 95">
            <a:extLst>
              <a:ext uri="{FF2B5EF4-FFF2-40B4-BE49-F238E27FC236}">
                <a16:creationId xmlns:a16="http://schemas.microsoft.com/office/drawing/2014/main" id="{EF6B1BE5-0550-9E44-B8A1-973E9E99F960}"/>
              </a:ext>
            </a:extLst>
          </p:cNvPr>
          <p:cNvSpPr txBox="1">
            <a:spLocks noChangeArrowheads="1"/>
          </p:cNvSpPr>
          <p:nvPr/>
        </p:nvSpPr>
        <p:spPr bwMode="auto">
          <a:xfrm>
            <a:off x="5230813" y="32877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AD3</a:t>
            </a:r>
          </a:p>
        </p:txBody>
      </p:sp>
      <p:sp>
        <p:nvSpPr>
          <p:cNvPr id="97" name="TextBox 96">
            <a:extLst>
              <a:ext uri="{FF2B5EF4-FFF2-40B4-BE49-F238E27FC236}">
                <a16:creationId xmlns:a16="http://schemas.microsoft.com/office/drawing/2014/main" id="{4D324399-9494-4A46-885C-1B2BF5A6DBE7}"/>
              </a:ext>
            </a:extLst>
          </p:cNvPr>
          <p:cNvSpPr txBox="1">
            <a:spLocks noChangeArrowheads="1"/>
          </p:cNvSpPr>
          <p:nvPr/>
        </p:nvSpPr>
        <p:spPr bwMode="auto">
          <a:xfrm>
            <a:off x="3263900" y="3654425"/>
            <a:ext cx="67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MU0</a:t>
            </a:r>
          </a:p>
        </p:txBody>
      </p:sp>
      <p:sp>
        <p:nvSpPr>
          <p:cNvPr id="98" name="TextBox 97">
            <a:extLst>
              <a:ext uri="{FF2B5EF4-FFF2-40B4-BE49-F238E27FC236}">
                <a16:creationId xmlns:a16="http://schemas.microsoft.com/office/drawing/2014/main" id="{4C1B070F-1572-3145-9866-7D707160D272}"/>
              </a:ext>
            </a:extLst>
          </p:cNvPr>
          <p:cNvSpPr txBox="1">
            <a:spLocks noChangeArrowheads="1"/>
          </p:cNvSpPr>
          <p:nvPr/>
        </p:nvSpPr>
        <p:spPr bwMode="auto">
          <a:xfrm>
            <a:off x="3903663" y="3654425"/>
            <a:ext cx="67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MU1</a:t>
            </a:r>
          </a:p>
        </p:txBody>
      </p:sp>
      <p:sp>
        <p:nvSpPr>
          <p:cNvPr id="99" name="TextBox 98">
            <a:extLst>
              <a:ext uri="{FF2B5EF4-FFF2-40B4-BE49-F238E27FC236}">
                <a16:creationId xmlns:a16="http://schemas.microsoft.com/office/drawing/2014/main" id="{C7F34C87-AF82-B94C-91B5-403336D35E05}"/>
              </a:ext>
            </a:extLst>
          </p:cNvPr>
          <p:cNvSpPr txBox="1">
            <a:spLocks noChangeArrowheads="1"/>
          </p:cNvSpPr>
          <p:nvPr/>
        </p:nvSpPr>
        <p:spPr bwMode="auto">
          <a:xfrm>
            <a:off x="4538663" y="3651250"/>
            <a:ext cx="671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MU2</a:t>
            </a:r>
          </a:p>
        </p:txBody>
      </p:sp>
      <p:sp>
        <p:nvSpPr>
          <p:cNvPr id="100" name="TextBox 99">
            <a:extLst>
              <a:ext uri="{FF2B5EF4-FFF2-40B4-BE49-F238E27FC236}">
                <a16:creationId xmlns:a16="http://schemas.microsoft.com/office/drawing/2014/main" id="{6E139A15-9259-FF42-BC91-6F6931179F0A}"/>
              </a:ext>
            </a:extLst>
          </p:cNvPr>
          <p:cNvSpPr txBox="1">
            <a:spLocks noChangeArrowheads="1"/>
          </p:cNvSpPr>
          <p:nvPr/>
        </p:nvSpPr>
        <p:spPr bwMode="auto">
          <a:xfrm>
            <a:off x="5230813" y="3656013"/>
            <a:ext cx="6715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MU3</a:t>
            </a:r>
          </a:p>
        </p:txBody>
      </p:sp>
      <p:sp>
        <p:nvSpPr>
          <p:cNvPr id="101" name="TextBox 100">
            <a:extLst>
              <a:ext uri="{FF2B5EF4-FFF2-40B4-BE49-F238E27FC236}">
                <a16:creationId xmlns:a16="http://schemas.microsoft.com/office/drawing/2014/main" id="{3169B84B-3016-FE4E-A4D7-E73DBD58B5B7}"/>
              </a:ext>
            </a:extLst>
          </p:cNvPr>
          <p:cNvSpPr txBox="1">
            <a:spLocks noChangeArrowheads="1"/>
          </p:cNvSpPr>
          <p:nvPr/>
        </p:nvSpPr>
        <p:spPr bwMode="auto">
          <a:xfrm>
            <a:off x="3259138" y="4025900"/>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ST0</a:t>
            </a:r>
          </a:p>
        </p:txBody>
      </p:sp>
      <p:sp>
        <p:nvSpPr>
          <p:cNvPr id="102" name="TextBox 101">
            <a:extLst>
              <a:ext uri="{FF2B5EF4-FFF2-40B4-BE49-F238E27FC236}">
                <a16:creationId xmlns:a16="http://schemas.microsoft.com/office/drawing/2014/main" id="{7656B9B7-99E2-E944-9263-39F467AEDFE4}"/>
              </a:ext>
            </a:extLst>
          </p:cNvPr>
          <p:cNvSpPr txBox="1">
            <a:spLocks noChangeArrowheads="1"/>
          </p:cNvSpPr>
          <p:nvPr/>
        </p:nvSpPr>
        <p:spPr bwMode="auto">
          <a:xfrm>
            <a:off x="3898900" y="40259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ST1</a:t>
            </a:r>
          </a:p>
        </p:txBody>
      </p:sp>
      <p:sp>
        <p:nvSpPr>
          <p:cNvPr id="103" name="TextBox 102">
            <a:extLst>
              <a:ext uri="{FF2B5EF4-FFF2-40B4-BE49-F238E27FC236}">
                <a16:creationId xmlns:a16="http://schemas.microsoft.com/office/drawing/2014/main" id="{9DD5C9B4-745F-AA45-93FF-EC7A7E6D20CC}"/>
              </a:ext>
            </a:extLst>
          </p:cNvPr>
          <p:cNvSpPr txBox="1">
            <a:spLocks noChangeArrowheads="1"/>
          </p:cNvSpPr>
          <p:nvPr/>
        </p:nvSpPr>
        <p:spPr bwMode="auto">
          <a:xfrm>
            <a:off x="4532313" y="4024313"/>
            <a:ext cx="608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ST2</a:t>
            </a:r>
          </a:p>
        </p:txBody>
      </p:sp>
      <p:sp>
        <p:nvSpPr>
          <p:cNvPr id="104" name="TextBox 103">
            <a:extLst>
              <a:ext uri="{FF2B5EF4-FFF2-40B4-BE49-F238E27FC236}">
                <a16:creationId xmlns:a16="http://schemas.microsoft.com/office/drawing/2014/main" id="{19BDFC72-5AAD-AB42-BB19-7EC1E80DD3E5}"/>
              </a:ext>
            </a:extLst>
          </p:cNvPr>
          <p:cNvSpPr txBox="1">
            <a:spLocks noChangeArrowheads="1"/>
          </p:cNvSpPr>
          <p:nvPr/>
        </p:nvSpPr>
        <p:spPr bwMode="auto">
          <a:xfrm>
            <a:off x="5226050" y="4027488"/>
            <a:ext cx="608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ST3</a:t>
            </a:r>
          </a:p>
        </p:txBody>
      </p:sp>
      <p:sp>
        <p:nvSpPr>
          <p:cNvPr id="105" name="TextBox 104">
            <a:extLst>
              <a:ext uri="{FF2B5EF4-FFF2-40B4-BE49-F238E27FC236}">
                <a16:creationId xmlns:a16="http://schemas.microsoft.com/office/drawing/2014/main" id="{2DEFFFEE-1386-8A49-9A30-19434013B9EB}"/>
              </a:ext>
            </a:extLst>
          </p:cNvPr>
          <p:cNvSpPr txBox="1">
            <a:spLocks noChangeArrowheads="1"/>
          </p:cNvSpPr>
          <p:nvPr/>
        </p:nvSpPr>
        <p:spPr bwMode="auto">
          <a:xfrm>
            <a:off x="6376988" y="2924175"/>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LD0</a:t>
            </a:r>
          </a:p>
        </p:txBody>
      </p:sp>
      <p:sp>
        <p:nvSpPr>
          <p:cNvPr id="106" name="TextBox 105">
            <a:extLst>
              <a:ext uri="{FF2B5EF4-FFF2-40B4-BE49-F238E27FC236}">
                <a16:creationId xmlns:a16="http://schemas.microsoft.com/office/drawing/2014/main" id="{3C42E0F7-20C0-D444-AB89-F5C561AFC1BA}"/>
              </a:ext>
            </a:extLst>
          </p:cNvPr>
          <p:cNvSpPr txBox="1">
            <a:spLocks noChangeArrowheads="1"/>
          </p:cNvSpPr>
          <p:nvPr/>
        </p:nvSpPr>
        <p:spPr bwMode="auto">
          <a:xfrm>
            <a:off x="6378575" y="33020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LD1</a:t>
            </a:r>
          </a:p>
        </p:txBody>
      </p:sp>
      <p:sp>
        <p:nvSpPr>
          <p:cNvPr id="107" name="TextBox 106">
            <a:extLst>
              <a:ext uri="{FF2B5EF4-FFF2-40B4-BE49-F238E27FC236}">
                <a16:creationId xmlns:a16="http://schemas.microsoft.com/office/drawing/2014/main" id="{E4B58941-D0DB-8849-92BD-F9430BD7AC3F}"/>
              </a:ext>
            </a:extLst>
          </p:cNvPr>
          <p:cNvSpPr txBox="1">
            <a:spLocks noChangeArrowheads="1"/>
          </p:cNvSpPr>
          <p:nvPr/>
        </p:nvSpPr>
        <p:spPr bwMode="auto">
          <a:xfrm>
            <a:off x="7018338" y="3302000"/>
            <a:ext cx="633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AD0</a:t>
            </a:r>
          </a:p>
        </p:txBody>
      </p:sp>
      <p:sp>
        <p:nvSpPr>
          <p:cNvPr id="108" name="TextBox 107">
            <a:extLst>
              <a:ext uri="{FF2B5EF4-FFF2-40B4-BE49-F238E27FC236}">
                <a16:creationId xmlns:a16="http://schemas.microsoft.com/office/drawing/2014/main" id="{A6CAC158-528A-3643-BF6E-5321A0C87996}"/>
              </a:ext>
            </a:extLst>
          </p:cNvPr>
          <p:cNvSpPr txBox="1">
            <a:spLocks noChangeArrowheads="1"/>
          </p:cNvSpPr>
          <p:nvPr/>
        </p:nvSpPr>
        <p:spPr bwMode="auto">
          <a:xfrm>
            <a:off x="6369050" y="3671888"/>
            <a:ext cx="606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LD2</a:t>
            </a:r>
          </a:p>
        </p:txBody>
      </p:sp>
      <p:sp>
        <p:nvSpPr>
          <p:cNvPr id="109" name="TextBox 108">
            <a:extLst>
              <a:ext uri="{FF2B5EF4-FFF2-40B4-BE49-F238E27FC236}">
                <a16:creationId xmlns:a16="http://schemas.microsoft.com/office/drawing/2014/main" id="{7AD8F0DB-EFBD-1440-A4E8-79FBFBAEE476}"/>
              </a:ext>
            </a:extLst>
          </p:cNvPr>
          <p:cNvSpPr txBox="1">
            <a:spLocks noChangeArrowheads="1"/>
          </p:cNvSpPr>
          <p:nvPr/>
        </p:nvSpPr>
        <p:spPr bwMode="auto">
          <a:xfrm>
            <a:off x="7007225" y="3671888"/>
            <a:ext cx="63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AD1</a:t>
            </a:r>
          </a:p>
        </p:txBody>
      </p:sp>
      <p:sp>
        <p:nvSpPr>
          <p:cNvPr id="110" name="TextBox 109">
            <a:extLst>
              <a:ext uri="{FF2B5EF4-FFF2-40B4-BE49-F238E27FC236}">
                <a16:creationId xmlns:a16="http://schemas.microsoft.com/office/drawing/2014/main" id="{73D5C91C-059F-564B-A331-D65D17E04E9A}"/>
              </a:ext>
            </a:extLst>
          </p:cNvPr>
          <p:cNvSpPr txBox="1">
            <a:spLocks noChangeArrowheads="1"/>
          </p:cNvSpPr>
          <p:nvPr/>
        </p:nvSpPr>
        <p:spPr bwMode="auto">
          <a:xfrm>
            <a:off x="7642225" y="3670300"/>
            <a:ext cx="671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MU0</a:t>
            </a:r>
          </a:p>
        </p:txBody>
      </p:sp>
      <p:sp>
        <p:nvSpPr>
          <p:cNvPr id="111" name="TextBox 110">
            <a:extLst>
              <a:ext uri="{FF2B5EF4-FFF2-40B4-BE49-F238E27FC236}">
                <a16:creationId xmlns:a16="http://schemas.microsoft.com/office/drawing/2014/main" id="{38364DD7-F855-484C-9822-8B1BD4E6F0DB}"/>
              </a:ext>
            </a:extLst>
          </p:cNvPr>
          <p:cNvSpPr txBox="1">
            <a:spLocks noChangeArrowheads="1"/>
          </p:cNvSpPr>
          <p:nvPr/>
        </p:nvSpPr>
        <p:spPr bwMode="auto">
          <a:xfrm>
            <a:off x="6367463" y="4030663"/>
            <a:ext cx="60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LD3</a:t>
            </a:r>
          </a:p>
        </p:txBody>
      </p:sp>
      <p:sp>
        <p:nvSpPr>
          <p:cNvPr id="112" name="TextBox 111">
            <a:extLst>
              <a:ext uri="{FF2B5EF4-FFF2-40B4-BE49-F238E27FC236}">
                <a16:creationId xmlns:a16="http://schemas.microsoft.com/office/drawing/2014/main" id="{F2463F30-59CA-1B44-AF6A-69189D7B3060}"/>
              </a:ext>
            </a:extLst>
          </p:cNvPr>
          <p:cNvSpPr txBox="1">
            <a:spLocks noChangeArrowheads="1"/>
          </p:cNvSpPr>
          <p:nvPr/>
        </p:nvSpPr>
        <p:spPr bwMode="auto">
          <a:xfrm>
            <a:off x="7007225" y="4030663"/>
            <a:ext cx="633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AD2</a:t>
            </a:r>
          </a:p>
        </p:txBody>
      </p:sp>
      <p:sp>
        <p:nvSpPr>
          <p:cNvPr id="113" name="TextBox 112">
            <a:extLst>
              <a:ext uri="{FF2B5EF4-FFF2-40B4-BE49-F238E27FC236}">
                <a16:creationId xmlns:a16="http://schemas.microsoft.com/office/drawing/2014/main" id="{C7547240-976B-3545-ADFD-A7C047E13BD2}"/>
              </a:ext>
            </a:extLst>
          </p:cNvPr>
          <p:cNvSpPr txBox="1">
            <a:spLocks noChangeArrowheads="1"/>
          </p:cNvSpPr>
          <p:nvPr/>
        </p:nvSpPr>
        <p:spPr bwMode="auto">
          <a:xfrm>
            <a:off x="7642225" y="4029075"/>
            <a:ext cx="671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MU1</a:t>
            </a:r>
          </a:p>
        </p:txBody>
      </p:sp>
      <p:sp>
        <p:nvSpPr>
          <p:cNvPr id="114" name="TextBox 113">
            <a:extLst>
              <a:ext uri="{FF2B5EF4-FFF2-40B4-BE49-F238E27FC236}">
                <a16:creationId xmlns:a16="http://schemas.microsoft.com/office/drawing/2014/main" id="{D25A5686-48F5-2F49-AE28-F437FD513E73}"/>
              </a:ext>
            </a:extLst>
          </p:cNvPr>
          <p:cNvSpPr txBox="1">
            <a:spLocks noChangeArrowheads="1"/>
          </p:cNvSpPr>
          <p:nvPr/>
        </p:nvSpPr>
        <p:spPr bwMode="auto">
          <a:xfrm>
            <a:off x="8302625" y="4024313"/>
            <a:ext cx="608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ST0</a:t>
            </a:r>
          </a:p>
        </p:txBody>
      </p:sp>
      <p:sp>
        <p:nvSpPr>
          <p:cNvPr id="115" name="TextBox 114">
            <a:extLst>
              <a:ext uri="{FF2B5EF4-FFF2-40B4-BE49-F238E27FC236}">
                <a16:creationId xmlns:a16="http://schemas.microsoft.com/office/drawing/2014/main" id="{16947602-D67C-7749-9C62-5AE8DC30FE1D}"/>
              </a:ext>
            </a:extLst>
          </p:cNvPr>
          <p:cNvSpPr txBox="1">
            <a:spLocks noChangeArrowheads="1"/>
          </p:cNvSpPr>
          <p:nvPr/>
        </p:nvSpPr>
        <p:spPr bwMode="auto">
          <a:xfrm>
            <a:off x="6989763" y="44053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AD3</a:t>
            </a:r>
          </a:p>
        </p:txBody>
      </p:sp>
      <p:sp>
        <p:nvSpPr>
          <p:cNvPr id="116" name="TextBox 115">
            <a:extLst>
              <a:ext uri="{FF2B5EF4-FFF2-40B4-BE49-F238E27FC236}">
                <a16:creationId xmlns:a16="http://schemas.microsoft.com/office/drawing/2014/main" id="{AE8DA7AF-C610-C947-900A-387334B997B9}"/>
              </a:ext>
            </a:extLst>
          </p:cNvPr>
          <p:cNvSpPr txBox="1">
            <a:spLocks noChangeArrowheads="1"/>
          </p:cNvSpPr>
          <p:nvPr/>
        </p:nvSpPr>
        <p:spPr bwMode="auto">
          <a:xfrm>
            <a:off x="7623175" y="4403725"/>
            <a:ext cx="67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MU2</a:t>
            </a:r>
          </a:p>
        </p:txBody>
      </p:sp>
      <p:sp>
        <p:nvSpPr>
          <p:cNvPr id="117" name="TextBox 116">
            <a:extLst>
              <a:ext uri="{FF2B5EF4-FFF2-40B4-BE49-F238E27FC236}">
                <a16:creationId xmlns:a16="http://schemas.microsoft.com/office/drawing/2014/main" id="{9F56F6E7-4933-6444-B2DB-5027AD292A9E}"/>
              </a:ext>
            </a:extLst>
          </p:cNvPr>
          <p:cNvSpPr txBox="1">
            <a:spLocks noChangeArrowheads="1"/>
          </p:cNvSpPr>
          <p:nvPr/>
        </p:nvSpPr>
        <p:spPr bwMode="auto">
          <a:xfrm>
            <a:off x="8285163" y="4398963"/>
            <a:ext cx="608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ST1</a:t>
            </a:r>
          </a:p>
        </p:txBody>
      </p:sp>
      <p:sp>
        <p:nvSpPr>
          <p:cNvPr id="118" name="TextBox 117">
            <a:extLst>
              <a:ext uri="{FF2B5EF4-FFF2-40B4-BE49-F238E27FC236}">
                <a16:creationId xmlns:a16="http://schemas.microsoft.com/office/drawing/2014/main" id="{A6F909DF-CAC1-C44F-B3DB-2E7229DF4843}"/>
              </a:ext>
            </a:extLst>
          </p:cNvPr>
          <p:cNvSpPr txBox="1">
            <a:spLocks noChangeArrowheads="1"/>
          </p:cNvSpPr>
          <p:nvPr/>
        </p:nvSpPr>
        <p:spPr bwMode="auto">
          <a:xfrm>
            <a:off x="7615238" y="4768850"/>
            <a:ext cx="671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MU3</a:t>
            </a:r>
          </a:p>
        </p:txBody>
      </p:sp>
      <p:sp>
        <p:nvSpPr>
          <p:cNvPr id="119" name="TextBox 118">
            <a:extLst>
              <a:ext uri="{FF2B5EF4-FFF2-40B4-BE49-F238E27FC236}">
                <a16:creationId xmlns:a16="http://schemas.microsoft.com/office/drawing/2014/main" id="{EE3921B6-CA04-544A-9F10-5A6CB126F74E}"/>
              </a:ext>
            </a:extLst>
          </p:cNvPr>
          <p:cNvSpPr txBox="1">
            <a:spLocks noChangeArrowheads="1"/>
          </p:cNvSpPr>
          <p:nvPr/>
        </p:nvSpPr>
        <p:spPr bwMode="auto">
          <a:xfrm>
            <a:off x="8275638" y="4765675"/>
            <a:ext cx="60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ST2</a:t>
            </a:r>
          </a:p>
        </p:txBody>
      </p:sp>
      <p:sp>
        <p:nvSpPr>
          <p:cNvPr id="120" name="TextBox 119">
            <a:extLst>
              <a:ext uri="{FF2B5EF4-FFF2-40B4-BE49-F238E27FC236}">
                <a16:creationId xmlns:a16="http://schemas.microsoft.com/office/drawing/2014/main" id="{22C0E7D2-4C47-9147-9D19-C08281DDC466}"/>
              </a:ext>
            </a:extLst>
          </p:cNvPr>
          <p:cNvSpPr txBox="1">
            <a:spLocks noChangeArrowheads="1"/>
          </p:cNvSpPr>
          <p:nvPr/>
        </p:nvSpPr>
        <p:spPr bwMode="auto">
          <a:xfrm>
            <a:off x="8269288" y="5105400"/>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ST3</a:t>
            </a:r>
          </a:p>
        </p:txBody>
      </p:sp>
      <p:cxnSp>
        <p:nvCxnSpPr>
          <p:cNvPr id="122" name="Straight Arrow Connector 121">
            <a:extLst>
              <a:ext uri="{FF2B5EF4-FFF2-40B4-BE49-F238E27FC236}">
                <a16:creationId xmlns:a16="http://schemas.microsoft.com/office/drawing/2014/main" id="{202666EC-65F4-1A48-AD18-186C53BE9DD0}"/>
              </a:ext>
            </a:extLst>
          </p:cNvPr>
          <p:cNvCxnSpPr>
            <a:cxnSpLocks noChangeShapeType="1"/>
          </p:cNvCxnSpPr>
          <p:nvPr/>
        </p:nvCxnSpPr>
        <p:spPr bwMode="auto">
          <a:xfrm>
            <a:off x="4857750" y="5903913"/>
            <a:ext cx="890588" cy="1587"/>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24" name="TextBox 123">
            <a:extLst>
              <a:ext uri="{FF2B5EF4-FFF2-40B4-BE49-F238E27FC236}">
                <a16:creationId xmlns:a16="http://schemas.microsoft.com/office/drawing/2014/main" id="{C79FB0FD-42CB-264A-A2BA-8AF84456F69F}"/>
              </a:ext>
            </a:extLst>
          </p:cNvPr>
          <p:cNvSpPr txBox="1">
            <a:spLocks noChangeArrowheads="1"/>
          </p:cNvSpPr>
          <p:nvPr/>
        </p:nvSpPr>
        <p:spPr bwMode="auto">
          <a:xfrm>
            <a:off x="4119563" y="5719763"/>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Space</a:t>
            </a:r>
          </a:p>
        </p:txBody>
      </p:sp>
      <p:cxnSp>
        <p:nvCxnSpPr>
          <p:cNvPr id="125" name="Straight Arrow Connector 124">
            <a:extLst>
              <a:ext uri="{FF2B5EF4-FFF2-40B4-BE49-F238E27FC236}">
                <a16:creationId xmlns:a16="http://schemas.microsoft.com/office/drawing/2014/main" id="{FD565D60-B627-EE46-B3C8-9226968D7CA7}"/>
              </a:ext>
            </a:extLst>
          </p:cNvPr>
          <p:cNvCxnSpPr>
            <a:cxnSpLocks noChangeShapeType="1"/>
          </p:cNvCxnSpPr>
          <p:nvPr/>
        </p:nvCxnSpPr>
        <p:spPr bwMode="auto">
          <a:xfrm rot="10800000">
            <a:off x="3267075" y="5902325"/>
            <a:ext cx="947738"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8" name="Straight Arrow Connector 127">
            <a:extLst>
              <a:ext uri="{FF2B5EF4-FFF2-40B4-BE49-F238E27FC236}">
                <a16:creationId xmlns:a16="http://schemas.microsoft.com/office/drawing/2014/main" id="{7D86648F-7D35-F141-8A8C-24816F5F9050}"/>
              </a:ext>
            </a:extLst>
          </p:cNvPr>
          <p:cNvCxnSpPr>
            <a:cxnSpLocks noChangeShapeType="1"/>
          </p:cNvCxnSpPr>
          <p:nvPr/>
        </p:nvCxnSpPr>
        <p:spPr bwMode="auto">
          <a:xfrm>
            <a:off x="8001000" y="5900738"/>
            <a:ext cx="892175" cy="1587"/>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29" name="TextBox 128">
            <a:extLst>
              <a:ext uri="{FF2B5EF4-FFF2-40B4-BE49-F238E27FC236}">
                <a16:creationId xmlns:a16="http://schemas.microsoft.com/office/drawing/2014/main" id="{29C1EF0B-0798-9840-BFA8-0CF1FF1E4AFF}"/>
              </a:ext>
            </a:extLst>
          </p:cNvPr>
          <p:cNvSpPr txBox="1">
            <a:spLocks noChangeArrowheads="1"/>
          </p:cNvSpPr>
          <p:nvPr/>
        </p:nvSpPr>
        <p:spPr bwMode="auto">
          <a:xfrm>
            <a:off x="7262813" y="5716588"/>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Space</a:t>
            </a:r>
          </a:p>
        </p:txBody>
      </p:sp>
      <p:cxnSp>
        <p:nvCxnSpPr>
          <p:cNvPr id="130" name="Straight Arrow Connector 129">
            <a:extLst>
              <a:ext uri="{FF2B5EF4-FFF2-40B4-BE49-F238E27FC236}">
                <a16:creationId xmlns:a16="http://schemas.microsoft.com/office/drawing/2014/main" id="{BE771AEF-17B6-B646-AF2F-2C4BCDF50E4B}"/>
              </a:ext>
            </a:extLst>
          </p:cNvPr>
          <p:cNvCxnSpPr>
            <a:cxnSpLocks noChangeShapeType="1"/>
          </p:cNvCxnSpPr>
          <p:nvPr/>
        </p:nvCxnSpPr>
        <p:spPr bwMode="auto">
          <a:xfrm rot="10800000">
            <a:off x="6411913" y="5899150"/>
            <a:ext cx="946150"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31" name="Rounded Rectangle 130">
            <a:extLst>
              <a:ext uri="{FF2B5EF4-FFF2-40B4-BE49-F238E27FC236}">
                <a16:creationId xmlns:a16="http://schemas.microsoft.com/office/drawing/2014/main" id="{2317B7C5-15C4-4848-BEA8-38C8B2D90CF8}"/>
              </a:ext>
            </a:extLst>
          </p:cNvPr>
          <p:cNvSpPr>
            <a:spLocks noChangeArrowheads="1"/>
          </p:cNvSpPr>
          <p:nvPr/>
        </p:nvSpPr>
        <p:spPr bwMode="auto">
          <a:xfrm>
            <a:off x="3330575" y="2903538"/>
            <a:ext cx="2435225" cy="38100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2" name="Rounded Rectangle 131">
            <a:extLst>
              <a:ext uri="{FF2B5EF4-FFF2-40B4-BE49-F238E27FC236}">
                <a16:creationId xmlns:a16="http://schemas.microsoft.com/office/drawing/2014/main" id="{7A19B2B7-2231-844A-A450-82E8DBC63BEF}"/>
              </a:ext>
            </a:extLst>
          </p:cNvPr>
          <p:cNvSpPr>
            <a:spLocks noChangeArrowheads="1"/>
          </p:cNvSpPr>
          <p:nvPr/>
        </p:nvSpPr>
        <p:spPr bwMode="auto">
          <a:xfrm>
            <a:off x="6426200" y="4030663"/>
            <a:ext cx="2436813" cy="38100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3" name="Rounded Rectangle 132">
            <a:extLst>
              <a:ext uri="{FF2B5EF4-FFF2-40B4-BE49-F238E27FC236}">
                <a16:creationId xmlns:a16="http://schemas.microsoft.com/office/drawing/2014/main" id="{9C455B5C-0AEB-5A4D-B925-0064373EFCD4}"/>
              </a:ext>
            </a:extLst>
          </p:cNvPr>
          <p:cNvSpPr>
            <a:spLocks noChangeArrowheads="1"/>
          </p:cNvSpPr>
          <p:nvPr/>
        </p:nvSpPr>
        <p:spPr bwMode="auto">
          <a:xfrm>
            <a:off x="3863975" y="2805113"/>
            <a:ext cx="712788" cy="160655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4" name="Rounded Rectangle 133">
            <a:extLst>
              <a:ext uri="{FF2B5EF4-FFF2-40B4-BE49-F238E27FC236}">
                <a16:creationId xmlns:a16="http://schemas.microsoft.com/office/drawing/2014/main" id="{01A21D88-7989-8347-AC4B-0748B00D1089}"/>
              </a:ext>
            </a:extLst>
          </p:cNvPr>
          <p:cNvSpPr>
            <a:spLocks noChangeArrowheads="1"/>
          </p:cNvSpPr>
          <p:nvPr/>
        </p:nvSpPr>
        <p:spPr bwMode="auto">
          <a:xfrm>
            <a:off x="6972300" y="3235325"/>
            <a:ext cx="712788" cy="160655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5" name="TextBox 134">
            <a:extLst>
              <a:ext uri="{FF2B5EF4-FFF2-40B4-BE49-F238E27FC236}">
                <a16:creationId xmlns:a16="http://schemas.microsoft.com/office/drawing/2014/main" id="{493D329A-292A-214F-92CE-1E6403D4593E}"/>
              </a:ext>
            </a:extLst>
          </p:cNvPr>
          <p:cNvSpPr txBox="1">
            <a:spLocks noChangeArrowheads="1"/>
          </p:cNvSpPr>
          <p:nvPr/>
        </p:nvSpPr>
        <p:spPr bwMode="auto">
          <a:xfrm>
            <a:off x="3609975" y="2451100"/>
            <a:ext cx="2276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Same op @ same time</a:t>
            </a:r>
          </a:p>
        </p:txBody>
      </p:sp>
      <p:sp>
        <p:nvSpPr>
          <p:cNvPr id="136" name="TextBox 135">
            <a:extLst>
              <a:ext uri="{FF2B5EF4-FFF2-40B4-BE49-F238E27FC236}">
                <a16:creationId xmlns:a16="http://schemas.microsoft.com/office/drawing/2014/main" id="{170A2A0F-2F8B-614F-A9EE-16B1D7E553C6}"/>
              </a:ext>
            </a:extLst>
          </p:cNvPr>
          <p:cNvSpPr txBox="1">
            <a:spLocks noChangeArrowheads="1"/>
          </p:cNvSpPr>
          <p:nvPr/>
        </p:nvSpPr>
        <p:spPr bwMode="auto">
          <a:xfrm>
            <a:off x="3575050" y="4503738"/>
            <a:ext cx="2774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Different ops @ same space</a:t>
            </a:r>
          </a:p>
        </p:txBody>
      </p:sp>
      <p:sp>
        <p:nvSpPr>
          <p:cNvPr id="137" name="TextBox 136">
            <a:extLst>
              <a:ext uri="{FF2B5EF4-FFF2-40B4-BE49-F238E27FC236}">
                <a16:creationId xmlns:a16="http://schemas.microsoft.com/office/drawing/2014/main" id="{68DF895B-BFC9-8B49-A084-6CBC6D4B5E80}"/>
              </a:ext>
            </a:extLst>
          </p:cNvPr>
          <p:cNvSpPr txBox="1">
            <a:spLocks noChangeArrowheads="1"/>
          </p:cNvSpPr>
          <p:nvPr/>
        </p:nvSpPr>
        <p:spPr bwMode="auto">
          <a:xfrm>
            <a:off x="7018338" y="2773363"/>
            <a:ext cx="2055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Different ops @ time</a:t>
            </a:r>
          </a:p>
        </p:txBody>
      </p:sp>
      <p:sp>
        <p:nvSpPr>
          <p:cNvPr id="138" name="TextBox 137">
            <a:extLst>
              <a:ext uri="{FF2B5EF4-FFF2-40B4-BE49-F238E27FC236}">
                <a16:creationId xmlns:a16="http://schemas.microsoft.com/office/drawing/2014/main" id="{80D68CB2-9ECD-A245-8DBA-0D087194793B}"/>
              </a:ext>
            </a:extLst>
          </p:cNvPr>
          <p:cNvSpPr txBox="1">
            <a:spLocks noChangeArrowheads="1"/>
          </p:cNvSpPr>
          <p:nvPr/>
        </p:nvSpPr>
        <p:spPr bwMode="auto">
          <a:xfrm>
            <a:off x="6129338" y="5110163"/>
            <a:ext cx="187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Same op @ space</a:t>
            </a:r>
          </a:p>
        </p:txBody>
      </p:sp>
      <p:pic>
        <p:nvPicPr>
          <p:cNvPr id="87095" name="Picture 120">
            <a:extLst>
              <a:ext uri="{FF2B5EF4-FFF2-40B4-BE49-F238E27FC236}">
                <a16:creationId xmlns:a16="http://schemas.microsoft.com/office/drawing/2014/main" id="{BFB4D056-DAF2-DF48-9869-F2C98C031A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5800" y="1590675"/>
            <a:ext cx="58070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543921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CE99F8-6306-4149-B109-42EAFE9EB301}"/>
              </a:ext>
            </a:extLst>
          </p:cNvPr>
          <p:cNvPicPr>
            <a:picLocks noChangeAspect="1"/>
          </p:cNvPicPr>
          <p:nvPr/>
        </p:nvPicPr>
        <p:blipFill>
          <a:blip r:embed="rId3"/>
          <a:stretch>
            <a:fillRect/>
          </a:stretch>
        </p:blipFill>
        <p:spPr>
          <a:xfrm>
            <a:off x="4557568" y="2808402"/>
            <a:ext cx="4438940" cy="2384196"/>
          </a:xfrm>
          <a:prstGeom prst="rect">
            <a:avLst/>
          </a:prstGeom>
        </p:spPr>
      </p:pic>
      <p:pic>
        <p:nvPicPr>
          <p:cNvPr id="8" name="Picture 7">
            <a:extLst>
              <a:ext uri="{FF2B5EF4-FFF2-40B4-BE49-F238E27FC236}">
                <a16:creationId xmlns:a16="http://schemas.microsoft.com/office/drawing/2014/main" id="{A57870D4-3C5E-9540-A011-DD5547216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90600"/>
            <a:ext cx="4098226" cy="5410200"/>
          </a:xfrm>
          <a:prstGeom prst="rect">
            <a:avLst/>
          </a:prstGeom>
        </p:spPr>
      </p:pic>
      <p:sp>
        <p:nvSpPr>
          <p:cNvPr id="83969" name="Title 1">
            <a:extLst>
              <a:ext uri="{FF2B5EF4-FFF2-40B4-BE49-F238E27FC236}">
                <a16:creationId xmlns:a16="http://schemas.microsoft.com/office/drawing/2014/main" id="{37341F1E-EEC5-5E40-B8E1-F001AF083003}"/>
              </a:ext>
            </a:extLst>
          </p:cNvPr>
          <p:cNvSpPr>
            <a:spLocks noGrp="1"/>
          </p:cNvSpPr>
          <p:nvPr>
            <p:ph type="title"/>
          </p:nvPr>
        </p:nvSpPr>
        <p:spPr/>
        <p:txBody>
          <a:bodyPr/>
          <a:lstStyle/>
          <a:p>
            <a:r>
              <a:rPr lang="en-US" altLang="en-US" dirty="0">
                <a:solidFill>
                  <a:srgbClr val="0070C0"/>
                </a:solidFill>
                <a:ea typeface="ＭＳ Ｐゴシック" panose="020B0600070205080204" pitchFamily="34" charset="-128"/>
              </a:rPr>
              <a:t>NVIDIA A100 Core</a:t>
            </a:r>
          </a:p>
        </p:txBody>
      </p:sp>
      <p:sp>
        <p:nvSpPr>
          <p:cNvPr id="9" name="Content Placeholder 2">
            <a:extLst>
              <a:ext uri="{FF2B5EF4-FFF2-40B4-BE49-F238E27FC236}">
                <a16:creationId xmlns:a16="http://schemas.microsoft.com/office/drawing/2014/main" id="{1CD52290-91EC-594F-A398-DAC65BC81868}"/>
              </a:ext>
            </a:extLst>
          </p:cNvPr>
          <p:cNvSpPr>
            <a:spLocks noGrp="1"/>
          </p:cNvSpPr>
          <p:nvPr>
            <p:ph idx="1"/>
          </p:nvPr>
        </p:nvSpPr>
        <p:spPr>
          <a:xfrm>
            <a:off x="4595545" y="1043617"/>
            <a:ext cx="4243655" cy="1066800"/>
          </a:xfrm>
        </p:spPr>
        <p:txBody>
          <a:bodyPr anchor="t"/>
          <a:lstStyle/>
          <a:p>
            <a:pPr>
              <a:buFont typeface="Wingdings" pitchFamily="2" charset="2"/>
              <a:buNone/>
            </a:pPr>
            <a:r>
              <a:rPr lang="en-US" altLang="en-US" sz="1600" dirty="0">
                <a:ea typeface="ＭＳ Ｐゴシック" panose="020B0600070205080204" pitchFamily="34" charset="-128"/>
              </a:rPr>
              <a:t>GPU compute throughput:</a:t>
            </a:r>
          </a:p>
          <a:p>
            <a:pPr>
              <a:buFont typeface="Wingdings" pitchFamily="2" charset="2"/>
              <a:buNone/>
            </a:pPr>
            <a:r>
              <a:rPr lang="en-US" altLang="en-US" sz="1400" dirty="0">
                <a:ea typeface="ＭＳ Ｐゴシック" panose="020B0600070205080204" pitchFamily="34" charset="-128"/>
              </a:rPr>
              <a:t>	19.5 TFLOPS Single Precision</a:t>
            </a:r>
          </a:p>
          <a:p>
            <a:pPr>
              <a:buFont typeface="Wingdings" pitchFamily="2" charset="2"/>
              <a:buNone/>
            </a:pPr>
            <a:r>
              <a:rPr lang="en-US" altLang="en-US" sz="1400" dirty="0">
                <a:ea typeface="ＭＳ Ｐゴシック" panose="020B0600070205080204" pitchFamily="34" charset="-128"/>
              </a:rPr>
              <a:t>	9.7 TFLOPS Double Precision</a:t>
            </a:r>
          </a:p>
          <a:p>
            <a:pPr>
              <a:buFont typeface="Wingdings" pitchFamily="2" charset="2"/>
              <a:buNone/>
            </a:pPr>
            <a:r>
              <a:rPr lang="en-US" altLang="en-US" sz="1400" dirty="0">
                <a:ea typeface="ＭＳ Ｐゴシック" panose="020B0600070205080204" pitchFamily="34" charset="-128"/>
              </a:rPr>
              <a:t>	312 TFLOPS for Deep Learning (Tensor cores)</a:t>
            </a:r>
          </a:p>
        </p:txBody>
      </p:sp>
      <p:sp>
        <p:nvSpPr>
          <p:cNvPr id="4" name="Oval 3"/>
          <p:cNvSpPr/>
          <p:nvPr/>
        </p:nvSpPr>
        <p:spPr bwMode="auto">
          <a:xfrm>
            <a:off x="3505200" y="2057400"/>
            <a:ext cx="685800" cy="1295400"/>
          </a:xfrm>
          <a:prstGeom prst="ellipse">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cxnSp>
        <p:nvCxnSpPr>
          <p:cNvPr id="7" name="Straight Arrow Connector 6"/>
          <p:cNvCxnSpPr>
            <a:cxnSpLocks/>
            <a:stCxn id="4" idx="6"/>
          </p:cNvCxnSpPr>
          <p:nvPr/>
        </p:nvCxnSpPr>
        <p:spPr bwMode="auto">
          <a:xfrm>
            <a:off x="4191000" y="2705100"/>
            <a:ext cx="990600" cy="571500"/>
          </a:xfrm>
          <a:prstGeom prst="straightConnector1">
            <a:avLst/>
          </a:prstGeom>
          <a:solidFill>
            <a:srgbClr val="C0C0C0"/>
          </a:solidFill>
          <a:ln w="38100" cap="flat" cmpd="sng" algn="ctr">
            <a:solidFill>
              <a:schemeClr val="accent1"/>
            </a:solidFill>
            <a:prstDash val="solid"/>
            <a:round/>
            <a:headEnd type="none" w="med" len="med"/>
            <a:tailEnd type="triangle"/>
          </a:ln>
          <a:effectLst/>
        </p:spPr>
      </p:cxnSp>
      <p:sp>
        <p:nvSpPr>
          <p:cNvPr id="10"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xfrm>
            <a:off x="6777038" y="63182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1" name="TextBox 10"/>
          <p:cNvSpPr txBox="1"/>
          <p:nvPr/>
        </p:nvSpPr>
        <p:spPr>
          <a:xfrm>
            <a:off x="5759740" y="6293078"/>
            <a:ext cx="3384260" cy="215444"/>
          </a:xfrm>
          <a:prstGeom prst="rect">
            <a:avLst/>
          </a:prstGeom>
          <a:noFill/>
        </p:spPr>
        <p:txBody>
          <a:bodyPr wrap="none" rtlCol="0">
            <a:spAutoFit/>
          </a:bodyPr>
          <a:lstStyle/>
          <a:p>
            <a:r>
              <a:rPr lang="en-US" sz="800" dirty="0"/>
              <a:t>https://</a:t>
            </a:r>
            <a:r>
              <a:rPr lang="en-US" sz="800" dirty="0" err="1"/>
              <a:t>developer.nvidia.com</a:t>
            </a:r>
            <a:r>
              <a:rPr lang="en-US" sz="800" dirty="0"/>
              <a:t>/blog/</a:t>
            </a:r>
            <a:r>
              <a:rPr lang="en-US" sz="800" dirty="0" err="1"/>
              <a:t>nvidia</a:t>
            </a:r>
            <a:r>
              <a:rPr lang="en-US" sz="800" dirty="0"/>
              <a:t>-ampere-architecture-in-depth/</a:t>
            </a:r>
          </a:p>
        </p:txBody>
      </p:sp>
    </p:spTree>
    <p:extLst>
      <p:ext uri="{BB962C8B-B14F-4D97-AF65-F5344CB8AC3E}">
        <p14:creationId xmlns:p14="http://schemas.microsoft.com/office/powerpoint/2010/main" val="194310525"/>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67629E70-79D4-5441-AFE4-24A955E2DFCE}"/>
              </a:ext>
            </a:extLst>
          </p:cNvPr>
          <p:cNvSpPr>
            <a:spLocks noGrp="1"/>
          </p:cNvSpPr>
          <p:nvPr>
            <p:ph type="title"/>
          </p:nvPr>
        </p:nvSpPr>
        <p:spPr/>
        <p:txBody>
          <a:bodyPr/>
          <a:lstStyle/>
          <a:p>
            <a:r>
              <a:rPr lang="en-US" altLang="en-US" dirty="0">
                <a:solidFill>
                  <a:srgbClr val="0070C0"/>
                </a:solidFill>
                <a:ea typeface="ＭＳ Ｐゴシック" panose="020B0600070205080204" pitchFamily="34" charset="-128"/>
              </a:rPr>
              <a:t>Vector Processor Disadvantages</a:t>
            </a:r>
          </a:p>
        </p:txBody>
      </p:sp>
      <p:sp>
        <p:nvSpPr>
          <p:cNvPr id="46082" name="Content Placeholder 2">
            <a:extLst>
              <a:ext uri="{FF2B5EF4-FFF2-40B4-BE49-F238E27FC236}">
                <a16:creationId xmlns:a16="http://schemas.microsoft.com/office/drawing/2014/main" id="{8151C123-1B27-294D-8E03-D5F90A8FA272}"/>
              </a:ext>
            </a:extLst>
          </p:cNvPr>
          <p:cNvSpPr>
            <a:spLocks noGrp="1"/>
          </p:cNvSpPr>
          <p:nvPr>
            <p:ph idx="1"/>
          </p:nvPr>
        </p:nvSpPr>
        <p:spPr>
          <a:xfrm>
            <a:off x="228600" y="996950"/>
            <a:ext cx="8809038" cy="5194300"/>
          </a:xfrm>
        </p:spPr>
        <p:txBody>
          <a:bodyPr/>
          <a:lstStyle/>
          <a:p>
            <a:pPr>
              <a:buFont typeface="Wingdings" pitchFamily="2" charset="2"/>
              <a:buNone/>
            </a:pP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Works (only) if parallelism is regular (data/SIMD parallelism)</a:t>
            </a:r>
          </a:p>
          <a:p>
            <a:pPr>
              <a:buFont typeface="Wingdings" pitchFamily="2" charset="2"/>
              <a:buNone/>
            </a:pPr>
            <a:r>
              <a:rPr lang="en-US" altLang="en-US">
                <a:ea typeface="ＭＳ Ｐゴシック" panose="020B0600070205080204" pitchFamily="34" charset="-128"/>
              </a:rPr>
              <a:t>	++ Vector operations</a:t>
            </a:r>
          </a:p>
          <a:p>
            <a:pPr>
              <a:buFont typeface="Wingdings" pitchFamily="2" charset="2"/>
              <a:buNone/>
            </a:pPr>
            <a:r>
              <a:rPr lang="en-US" altLang="en-US">
                <a:ea typeface="ＭＳ Ｐゴシック" panose="020B0600070205080204" pitchFamily="34" charset="-128"/>
              </a:rPr>
              <a:t>    -- Very inefficient if parallelism is irregular</a:t>
            </a:r>
          </a:p>
          <a:p>
            <a:pPr>
              <a:buFont typeface="Wingdings" pitchFamily="2" charset="2"/>
              <a:buNone/>
            </a:pPr>
            <a:r>
              <a:rPr lang="en-US" altLang="en-US">
                <a:ea typeface="ＭＳ Ｐゴシック" panose="020B0600070205080204" pitchFamily="34" charset="-128"/>
              </a:rPr>
              <a:t>	    -- How about searching for a key in a linked list?</a:t>
            </a:r>
          </a:p>
          <a:p>
            <a:pPr>
              <a:buFont typeface="Wingdings" pitchFamily="2" charset="2"/>
              <a:buNone/>
            </a:pPr>
            <a:endParaRPr lang="en-US" altLang="en-US">
              <a:ea typeface="ＭＳ Ｐゴシック" panose="020B0600070205080204" pitchFamily="34" charset="-128"/>
            </a:endParaRPr>
          </a:p>
          <a:p>
            <a:pPr>
              <a:buFont typeface="Wingdings" pitchFamily="2" charset="2"/>
              <a:buNone/>
            </a:pPr>
            <a:endParaRPr lang="en-US" altLang="en-US">
              <a:ea typeface="ＭＳ Ｐゴシック" panose="020B0600070205080204" pitchFamily="34" charset="-128"/>
            </a:endParaRPr>
          </a:p>
          <a:p>
            <a:pPr>
              <a:buFont typeface="Wingdings" pitchFamily="2" charset="2"/>
              <a:buNone/>
            </a:pPr>
            <a:endParaRPr lang="en-US" altLang="en-US">
              <a:ea typeface="ＭＳ Ｐゴシック" panose="020B0600070205080204" pitchFamily="34" charset="-128"/>
            </a:endParaRPr>
          </a:p>
          <a:p>
            <a:pPr>
              <a:buFont typeface="Wingdings" pitchFamily="2" charset="2"/>
              <a:buNone/>
            </a:pPr>
            <a:endParaRPr lang="en-US" altLang="en-US">
              <a:ea typeface="ＭＳ Ｐゴシック" panose="020B0600070205080204" pitchFamily="34" charset="-128"/>
            </a:endParaRPr>
          </a:p>
        </p:txBody>
      </p:sp>
      <p:sp>
        <p:nvSpPr>
          <p:cNvPr id="46083" name="Slide Number Placeholder 3">
            <a:extLst>
              <a:ext uri="{FF2B5EF4-FFF2-40B4-BE49-F238E27FC236}">
                <a16:creationId xmlns:a16="http://schemas.microsoft.com/office/drawing/2014/main" id="{6E22779C-4765-AA4F-9DC2-79E80C6421E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34158C6-E0B7-574B-B800-715E71144777}" type="slidenum">
              <a:rPr lang="en-US" altLang="en-US" sz="1600">
                <a:solidFill>
                  <a:srgbClr val="000000"/>
                </a:solidFill>
                <a:latin typeface="Garamond" panose="02020404030301010803" pitchFamily="18" charset="0"/>
              </a:rPr>
              <a:pPr eaLnBrk="1" hangingPunct="1"/>
              <a:t>27</a:t>
            </a:fld>
            <a:endParaRPr lang="en-US" altLang="en-US" sz="1600">
              <a:solidFill>
                <a:srgbClr val="000000"/>
              </a:solidFill>
              <a:latin typeface="Garamond" panose="02020404030301010803" pitchFamily="18" charset="0"/>
            </a:endParaRPr>
          </a:p>
        </p:txBody>
      </p:sp>
      <p:pic>
        <p:nvPicPr>
          <p:cNvPr id="5" name="Picture 4">
            <a:extLst>
              <a:ext uri="{FF2B5EF4-FFF2-40B4-BE49-F238E27FC236}">
                <a16:creationId xmlns:a16="http://schemas.microsoft.com/office/drawing/2014/main" id="{C62BE6BF-7904-834C-9F25-AD428301C0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63" y="2940050"/>
            <a:ext cx="8928101"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424BBD2F-7FF4-B248-A684-38D0063ECA3E}"/>
              </a:ext>
            </a:extLst>
          </p:cNvPr>
          <p:cNvSpPr>
            <a:spLocks noChangeArrowheads="1"/>
          </p:cNvSpPr>
          <p:nvPr/>
        </p:nvSpPr>
        <p:spPr bwMode="auto">
          <a:xfrm>
            <a:off x="152400" y="6488113"/>
            <a:ext cx="845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solidFill>
                  <a:srgbClr val="000000"/>
                </a:solidFill>
                <a:latin typeface="Tahoma" panose="020B0604030504040204" pitchFamily="34" charset="0"/>
              </a:rPr>
              <a:t>Fisher, </a:t>
            </a:r>
            <a:r>
              <a:rPr lang="ja-JP" altLang="en-US" sz="1800">
                <a:solidFill>
                  <a:srgbClr val="000000"/>
                </a:solidFill>
                <a:latin typeface="Tahoma" panose="020B0604030504040204" pitchFamily="34" charset="0"/>
              </a:rPr>
              <a:t>“</a:t>
            </a:r>
            <a:r>
              <a:rPr lang="en-US" altLang="ja-JP" sz="1800" dirty="0">
                <a:solidFill>
                  <a:srgbClr val="0000FF"/>
                </a:solidFill>
                <a:latin typeface="Tahoma" panose="020B0604030504040204" pitchFamily="34" charset="0"/>
              </a:rPr>
              <a:t>Very Long Instruction Word architectures and the ELI-512</a:t>
            </a:r>
            <a:r>
              <a:rPr lang="en-US" altLang="ja-JP" sz="1800" dirty="0">
                <a:solidFill>
                  <a:srgbClr val="000000"/>
                </a:solidFill>
                <a:latin typeface="Tahoma" panose="020B0604030504040204" pitchFamily="34" charset="0"/>
              </a:rPr>
              <a:t>,</a:t>
            </a:r>
            <a:r>
              <a:rPr lang="ja-JP" altLang="en-US" sz="1800">
                <a:solidFill>
                  <a:srgbClr val="000000"/>
                </a:solidFill>
                <a:latin typeface="Tahoma" panose="020B0604030504040204" pitchFamily="34" charset="0"/>
              </a:rPr>
              <a:t>”</a:t>
            </a:r>
            <a:r>
              <a:rPr lang="en-US" altLang="ja-JP" sz="1800" dirty="0">
                <a:solidFill>
                  <a:srgbClr val="000000"/>
                </a:solidFill>
                <a:latin typeface="Tahoma" panose="020B0604030504040204" pitchFamily="34" charset="0"/>
              </a:rPr>
              <a:t> ISCA 1983.</a:t>
            </a:r>
            <a:endParaRPr lang="en-US" altLang="en-US" sz="18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243587379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2"/>
          <p:cNvSpPr>
            <a:spLocks noGrp="1"/>
          </p:cNvSpPr>
          <p:nvPr>
            <p:ph idx="1"/>
          </p:nvPr>
        </p:nvSpPr>
        <p:spPr>
          <a:xfrm>
            <a:off x="251520" y="908720"/>
            <a:ext cx="8568952" cy="5472608"/>
          </a:xfrm>
        </p:spPr>
        <p:txBody>
          <a:bodyPr/>
          <a:lstStyle/>
          <a:p>
            <a:r>
              <a:rPr lang="en-US" dirty="0">
                <a:cs typeface="Verdana"/>
              </a:rPr>
              <a:t>CPU threads and GPU kernels</a:t>
            </a:r>
          </a:p>
          <a:p>
            <a:pPr lvl="1"/>
            <a:r>
              <a:rPr lang="en-US" dirty="0">
                <a:solidFill>
                  <a:srgbClr val="0000FF"/>
                </a:solidFill>
                <a:cs typeface="Verdana"/>
              </a:rPr>
              <a:t>Sequential or modestly parallel</a:t>
            </a:r>
            <a:r>
              <a:rPr lang="en-US" dirty="0">
                <a:cs typeface="Verdana"/>
              </a:rPr>
              <a:t> sections on CPU</a:t>
            </a:r>
          </a:p>
          <a:p>
            <a:pPr lvl="1"/>
            <a:r>
              <a:rPr lang="en-US" dirty="0">
                <a:solidFill>
                  <a:srgbClr val="0000FF"/>
                </a:solidFill>
                <a:cs typeface="Verdana"/>
              </a:rPr>
              <a:t>Massively parallel</a:t>
            </a:r>
            <a:r>
              <a:rPr lang="en-US" dirty="0">
                <a:cs typeface="Verdana"/>
              </a:rPr>
              <a:t> sections on GPU: </a:t>
            </a:r>
            <a:r>
              <a:rPr lang="en-US" dirty="0">
                <a:solidFill>
                  <a:srgbClr val="00B050"/>
                </a:solidFill>
                <a:cs typeface="Verdana"/>
              </a:rPr>
              <a:t>Blocks of threads</a:t>
            </a:r>
          </a:p>
        </p:txBody>
      </p:sp>
      <p:sp>
        <p:nvSpPr>
          <p:cNvPr id="11" name="Text Box 4"/>
          <p:cNvSpPr txBox="1">
            <a:spLocks noChangeArrowheads="1"/>
          </p:cNvSpPr>
          <p:nvPr/>
        </p:nvSpPr>
        <p:spPr bwMode="auto">
          <a:xfrm>
            <a:off x="1152159" y="2448837"/>
            <a:ext cx="2262188" cy="329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lnSpc>
                <a:spcPct val="85000"/>
              </a:lnSpc>
              <a:spcBef>
                <a:spcPts val="225"/>
              </a:spcBef>
              <a:buClr>
                <a:srgbClr val="3333CC"/>
              </a:buClr>
              <a:buSzPct val="100000"/>
              <a:buFont typeface="Arial" charset="0"/>
              <a:buNone/>
            </a:pPr>
            <a:r>
              <a:rPr lang="en-US" b="1" dirty="0">
                <a:solidFill>
                  <a:srgbClr val="3333CC"/>
                </a:solidFill>
                <a:latin typeface="Arial" charset="0"/>
                <a:ea typeface="ＭＳ Ｐゴシック" charset="0"/>
                <a:cs typeface="ＭＳ Ｐゴシック" charset="0"/>
              </a:rPr>
              <a:t>Serial Code (host)</a:t>
            </a:r>
          </a:p>
        </p:txBody>
      </p:sp>
      <p:grpSp>
        <p:nvGrpSpPr>
          <p:cNvPr id="12" name="Group 5"/>
          <p:cNvGrpSpPr>
            <a:grpSpLocks noChangeAspect="1"/>
          </p:cNvGrpSpPr>
          <p:nvPr/>
        </p:nvGrpSpPr>
        <p:grpSpPr bwMode="auto">
          <a:xfrm>
            <a:off x="4345686" y="3074195"/>
            <a:ext cx="4536000" cy="964405"/>
            <a:chOff x="2817" y="2296"/>
            <a:chExt cx="2474" cy="526"/>
          </a:xfrm>
        </p:grpSpPr>
        <p:sp>
          <p:nvSpPr>
            <p:cNvPr id="13" name="Rectangle 6"/>
            <p:cNvSpPr>
              <a:spLocks noChangeArrowheads="1"/>
            </p:cNvSpPr>
            <p:nvPr/>
          </p:nvSpPr>
          <p:spPr bwMode="auto">
            <a:xfrm>
              <a:off x="2817" y="2296"/>
              <a:ext cx="2474" cy="526"/>
            </a:xfrm>
            <a:prstGeom prst="rect">
              <a:avLst/>
            </a:prstGeom>
            <a:noFill/>
            <a:ln w="2844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4" name="Text Box 7"/>
            <p:cNvSpPr txBox="1">
              <a:spLocks noChangeArrowheads="1"/>
            </p:cNvSpPr>
            <p:nvPr/>
          </p:nvSpPr>
          <p:spPr bwMode="auto">
            <a:xfrm>
              <a:off x="4431" y="2498"/>
              <a:ext cx="316"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buClr>
                  <a:srgbClr val="000000"/>
                </a:buClr>
                <a:buSzPct val="100000"/>
                <a:buFont typeface="Arial" charset="0"/>
                <a:buNone/>
              </a:pPr>
              <a:r>
                <a:rPr lang="en-US" b="1" dirty="0">
                  <a:solidFill>
                    <a:srgbClr val="000000"/>
                  </a:solidFill>
                  <a:latin typeface="Arial" charset="0"/>
                  <a:ea typeface="ＭＳ Ｐゴシック" charset="0"/>
                  <a:cs typeface="ＭＳ Ｐゴシック" charset="0"/>
                </a:rPr>
                <a:t>. . .</a:t>
              </a:r>
            </a:p>
          </p:txBody>
        </p:sp>
        <p:grpSp>
          <p:nvGrpSpPr>
            <p:cNvPr id="15" name="Group 8"/>
            <p:cNvGrpSpPr>
              <a:grpSpLocks/>
            </p:cNvGrpSpPr>
            <p:nvPr/>
          </p:nvGrpSpPr>
          <p:grpSpPr bwMode="auto">
            <a:xfrm>
              <a:off x="2872" y="2339"/>
              <a:ext cx="489" cy="440"/>
              <a:chOff x="2872" y="2339"/>
              <a:chExt cx="489" cy="440"/>
            </a:xfrm>
          </p:grpSpPr>
          <p:sp>
            <p:nvSpPr>
              <p:cNvPr id="58" name="Text Box 9"/>
              <p:cNvSpPr txBox="1">
                <a:spLocks noChangeArrowheads="1"/>
              </p:cNvSpPr>
              <p:nvPr/>
            </p:nvSpPr>
            <p:spPr bwMode="auto">
              <a:xfrm>
                <a:off x="2872" y="233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59" name="Group 10"/>
              <p:cNvGrpSpPr>
                <a:grpSpLocks/>
              </p:cNvGrpSpPr>
              <p:nvPr/>
            </p:nvGrpSpPr>
            <p:grpSpPr bwMode="auto">
              <a:xfrm>
                <a:off x="2920" y="2393"/>
                <a:ext cx="392" cy="332"/>
                <a:chOff x="2920" y="2393"/>
                <a:chExt cx="392" cy="332"/>
              </a:xfrm>
            </p:grpSpPr>
            <p:sp>
              <p:nvSpPr>
                <p:cNvPr id="60" name="Freeform 11"/>
                <p:cNvSpPr>
                  <a:spLocks/>
                </p:cNvSpPr>
                <p:nvPr/>
              </p:nvSpPr>
              <p:spPr bwMode="auto">
                <a:xfrm>
                  <a:off x="2920"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1" name="Freeform 12"/>
                <p:cNvSpPr>
                  <a:spLocks/>
                </p:cNvSpPr>
                <p:nvPr/>
              </p:nvSpPr>
              <p:spPr bwMode="auto">
                <a:xfrm>
                  <a:off x="2955"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2" name="Freeform 13"/>
                <p:cNvSpPr>
                  <a:spLocks/>
                </p:cNvSpPr>
                <p:nvPr/>
              </p:nvSpPr>
              <p:spPr bwMode="auto">
                <a:xfrm>
                  <a:off x="2986"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3" name="Freeform 14"/>
                <p:cNvSpPr>
                  <a:spLocks/>
                </p:cNvSpPr>
                <p:nvPr/>
              </p:nvSpPr>
              <p:spPr bwMode="auto">
                <a:xfrm>
                  <a:off x="3019"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4" name="Freeform 15"/>
                <p:cNvSpPr>
                  <a:spLocks/>
                </p:cNvSpPr>
                <p:nvPr/>
              </p:nvSpPr>
              <p:spPr bwMode="auto">
                <a:xfrm>
                  <a:off x="305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5" name="Freeform 16"/>
                <p:cNvSpPr>
                  <a:spLocks/>
                </p:cNvSpPr>
                <p:nvPr/>
              </p:nvSpPr>
              <p:spPr bwMode="auto">
                <a:xfrm>
                  <a:off x="3083"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6" name="Freeform 17"/>
                <p:cNvSpPr>
                  <a:spLocks/>
                </p:cNvSpPr>
                <p:nvPr/>
              </p:nvSpPr>
              <p:spPr bwMode="auto">
                <a:xfrm>
                  <a:off x="311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7" name="Freeform 18"/>
                <p:cNvSpPr>
                  <a:spLocks/>
                </p:cNvSpPr>
                <p:nvPr/>
              </p:nvSpPr>
              <p:spPr bwMode="auto">
                <a:xfrm>
                  <a:off x="3146"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8" name="Freeform 19"/>
                <p:cNvSpPr>
                  <a:spLocks/>
                </p:cNvSpPr>
                <p:nvPr/>
              </p:nvSpPr>
              <p:spPr bwMode="auto">
                <a:xfrm>
                  <a:off x="3178"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9" name="Freeform 20"/>
                <p:cNvSpPr>
                  <a:spLocks/>
                </p:cNvSpPr>
                <p:nvPr/>
              </p:nvSpPr>
              <p:spPr bwMode="auto">
                <a:xfrm>
                  <a:off x="321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70" name="Freeform 21"/>
                <p:cNvSpPr>
                  <a:spLocks/>
                </p:cNvSpPr>
                <p:nvPr/>
              </p:nvSpPr>
              <p:spPr bwMode="auto">
                <a:xfrm>
                  <a:off x="3242"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16" name="Group 22"/>
            <p:cNvGrpSpPr>
              <a:grpSpLocks/>
            </p:cNvGrpSpPr>
            <p:nvPr/>
          </p:nvGrpSpPr>
          <p:grpSpPr bwMode="auto">
            <a:xfrm>
              <a:off x="3406" y="2339"/>
              <a:ext cx="489" cy="440"/>
              <a:chOff x="3406" y="2339"/>
              <a:chExt cx="489" cy="440"/>
            </a:xfrm>
          </p:grpSpPr>
          <p:sp>
            <p:nvSpPr>
              <p:cNvPr id="45" name="Text Box 23"/>
              <p:cNvSpPr txBox="1">
                <a:spLocks noChangeArrowheads="1"/>
              </p:cNvSpPr>
              <p:nvPr/>
            </p:nvSpPr>
            <p:spPr bwMode="auto">
              <a:xfrm>
                <a:off x="3406" y="233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46" name="Group 24"/>
              <p:cNvGrpSpPr>
                <a:grpSpLocks/>
              </p:cNvGrpSpPr>
              <p:nvPr/>
            </p:nvGrpSpPr>
            <p:grpSpPr bwMode="auto">
              <a:xfrm>
                <a:off x="3454" y="2393"/>
                <a:ext cx="392" cy="332"/>
                <a:chOff x="3454" y="2393"/>
                <a:chExt cx="392" cy="332"/>
              </a:xfrm>
            </p:grpSpPr>
            <p:sp>
              <p:nvSpPr>
                <p:cNvPr id="47" name="Freeform 25"/>
                <p:cNvSpPr>
                  <a:spLocks/>
                </p:cNvSpPr>
                <p:nvPr/>
              </p:nvSpPr>
              <p:spPr bwMode="auto">
                <a:xfrm>
                  <a:off x="3454"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8" name="Freeform 26"/>
                <p:cNvSpPr>
                  <a:spLocks/>
                </p:cNvSpPr>
                <p:nvPr/>
              </p:nvSpPr>
              <p:spPr bwMode="auto">
                <a:xfrm>
                  <a:off x="3489"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9" name="Freeform 27"/>
                <p:cNvSpPr>
                  <a:spLocks/>
                </p:cNvSpPr>
                <p:nvPr/>
              </p:nvSpPr>
              <p:spPr bwMode="auto">
                <a:xfrm>
                  <a:off x="3520"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0" name="Freeform 28"/>
                <p:cNvSpPr>
                  <a:spLocks/>
                </p:cNvSpPr>
                <p:nvPr/>
              </p:nvSpPr>
              <p:spPr bwMode="auto">
                <a:xfrm>
                  <a:off x="3553"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1" name="Freeform 29"/>
                <p:cNvSpPr>
                  <a:spLocks/>
                </p:cNvSpPr>
                <p:nvPr/>
              </p:nvSpPr>
              <p:spPr bwMode="auto">
                <a:xfrm>
                  <a:off x="358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2" name="Freeform 30"/>
                <p:cNvSpPr>
                  <a:spLocks/>
                </p:cNvSpPr>
                <p:nvPr/>
              </p:nvSpPr>
              <p:spPr bwMode="auto">
                <a:xfrm>
                  <a:off x="3617"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3" name="Freeform 31"/>
                <p:cNvSpPr>
                  <a:spLocks/>
                </p:cNvSpPr>
                <p:nvPr/>
              </p:nvSpPr>
              <p:spPr bwMode="auto">
                <a:xfrm>
                  <a:off x="3648"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4" name="Freeform 32"/>
                <p:cNvSpPr>
                  <a:spLocks/>
                </p:cNvSpPr>
                <p:nvPr/>
              </p:nvSpPr>
              <p:spPr bwMode="auto">
                <a:xfrm>
                  <a:off x="368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5" name="Freeform 33"/>
                <p:cNvSpPr>
                  <a:spLocks/>
                </p:cNvSpPr>
                <p:nvPr/>
              </p:nvSpPr>
              <p:spPr bwMode="auto">
                <a:xfrm>
                  <a:off x="3712"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6" name="Freeform 34"/>
                <p:cNvSpPr>
                  <a:spLocks/>
                </p:cNvSpPr>
                <p:nvPr/>
              </p:nvSpPr>
              <p:spPr bwMode="auto">
                <a:xfrm>
                  <a:off x="374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7" name="Freeform 35"/>
                <p:cNvSpPr>
                  <a:spLocks/>
                </p:cNvSpPr>
                <p:nvPr/>
              </p:nvSpPr>
              <p:spPr bwMode="auto">
                <a:xfrm>
                  <a:off x="3776"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17" name="Group 36"/>
            <p:cNvGrpSpPr>
              <a:grpSpLocks/>
            </p:cNvGrpSpPr>
            <p:nvPr/>
          </p:nvGrpSpPr>
          <p:grpSpPr bwMode="auto">
            <a:xfrm>
              <a:off x="4746" y="2339"/>
              <a:ext cx="489" cy="440"/>
              <a:chOff x="4746" y="2339"/>
              <a:chExt cx="489" cy="440"/>
            </a:xfrm>
          </p:grpSpPr>
          <p:sp>
            <p:nvSpPr>
              <p:cNvPr id="32" name="Text Box 37"/>
              <p:cNvSpPr txBox="1">
                <a:spLocks noChangeArrowheads="1"/>
              </p:cNvSpPr>
              <p:nvPr/>
            </p:nvSpPr>
            <p:spPr bwMode="auto">
              <a:xfrm>
                <a:off x="4746" y="233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33" name="Group 38"/>
              <p:cNvGrpSpPr>
                <a:grpSpLocks/>
              </p:cNvGrpSpPr>
              <p:nvPr/>
            </p:nvGrpSpPr>
            <p:grpSpPr bwMode="auto">
              <a:xfrm>
                <a:off x="4794" y="2393"/>
                <a:ext cx="392" cy="332"/>
                <a:chOff x="4794" y="2393"/>
                <a:chExt cx="392" cy="332"/>
              </a:xfrm>
            </p:grpSpPr>
            <p:sp>
              <p:nvSpPr>
                <p:cNvPr id="34" name="Freeform 39"/>
                <p:cNvSpPr>
                  <a:spLocks/>
                </p:cNvSpPr>
                <p:nvPr/>
              </p:nvSpPr>
              <p:spPr bwMode="auto">
                <a:xfrm>
                  <a:off x="4794"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5" name="Freeform 40"/>
                <p:cNvSpPr>
                  <a:spLocks/>
                </p:cNvSpPr>
                <p:nvPr/>
              </p:nvSpPr>
              <p:spPr bwMode="auto">
                <a:xfrm>
                  <a:off x="4829"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6" name="Freeform 41"/>
                <p:cNvSpPr>
                  <a:spLocks/>
                </p:cNvSpPr>
                <p:nvPr/>
              </p:nvSpPr>
              <p:spPr bwMode="auto">
                <a:xfrm>
                  <a:off x="4860"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7" name="Freeform 42"/>
                <p:cNvSpPr>
                  <a:spLocks/>
                </p:cNvSpPr>
                <p:nvPr/>
              </p:nvSpPr>
              <p:spPr bwMode="auto">
                <a:xfrm>
                  <a:off x="4893"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8" name="Freeform 43"/>
                <p:cNvSpPr>
                  <a:spLocks/>
                </p:cNvSpPr>
                <p:nvPr/>
              </p:nvSpPr>
              <p:spPr bwMode="auto">
                <a:xfrm>
                  <a:off x="492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9" name="Freeform 44"/>
                <p:cNvSpPr>
                  <a:spLocks/>
                </p:cNvSpPr>
                <p:nvPr/>
              </p:nvSpPr>
              <p:spPr bwMode="auto">
                <a:xfrm>
                  <a:off x="4957"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0" name="Freeform 45"/>
                <p:cNvSpPr>
                  <a:spLocks/>
                </p:cNvSpPr>
                <p:nvPr/>
              </p:nvSpPr>
              <p:spPr bwMode="auto">
                <a:xfrm>
                  <a:off x="4988"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1" name="Freeform 46"/>
                <p:cNvSpPr>
                  <a:spLocks/>
                </p:cNvSpPr>
                <p:nvPr/>
              </p:nvSpPr>
              <p:spPr bwMode="auto">
                <a:xfrm>
                  <a:off x="502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2" name="Freeform 47"/>
                <p:cNvSpPr>
                  <a:spLocks/>
                </p:cNvSpPr>
                <p:nvPr/>
              </p:nvSpPr>
              <p:spPr bwMode="auto">
                <a:xfrm>
                  <a:off x="5052"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3" name="Freeform 48"/>
                <p:cNvSpPr>
                  <a:spLocks/>
                </p:cNvSpPr>
                <p:nvPr/>
              </p:nvSpPr>
              <p:spPr bwMode="auto">
                <a:xfrm>
                  <a:off x="508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4" name="Freeform 49"/>
                <p:cNvSpPr>
                  <a:spLocks/>
                </p:cNvSpPr>
                <p:nvPr/>
              </p:nvSpPr>
              <p:spPr bwMode="auto">
                <a:xfrm>
                  <a:off x="5116"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18" name="Group 50"/>
            <p:cNvGrpSpPr>
              <a:grpSpLocks/>
            </p:cNvGrpSpPr>
            <p:nvPr/>
          </p:nvGrpSpPr>
          <p:grpSpPr bwMode="auto">
            <a:xfrm>
              <a:off x="3942" y="2339"/>
              <a:ext cx="488" cy="440"/>
              <a:chOff x="3942" y="2339"/>
              <a:chExt cx="488" cy="440"/>
            </a:xfrm>
          </p:grpSpPr>
          <p:sp>
            <p:nvSpPr>
              <p:cNvPr id="19" name="Text Box 51"/>
              <p:cNvSpPr txBox="1">
                <a:spLocks noChangeArrowheads="1"/>
              </p:cNvSpPr>
              <p:nvPr/>
            </p:nvSpPr>
            <p:spPr bwMode="auto">
              <a:xfrm>
                <a:off x="3942" y="2339"/>
                <a:ext cx="489"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20" name="Group 52"/>
              <p:cNvGrpSpPr>
                <a:grpSpLocks/>
              </p:cNvGrpSpPr>
              <p:nvPr/>
            </p:nvGrpSpPr>
            <p:grpSpPr bwMode="auto">
              <a:xfrm>
                <a:off x="3990" y="2393"/>
                <a:ext cx="391" cy="332"/>
                <a:chOff x="3990" y="2393"/>
                <a:chExt cx="391" cy="332"/>
              </a:xfrm>
            </p:grpSpPr>
            <p:sp>
              <p:nvSpPr>
                <p:cNvPr id="21" name="Freeform 53"/>
                <p:cNvSpPr>
                  <a:spLocks/>
                </p:cNvSpPr>
                <p:nvPr/>
              </p:nvSpPr>
              <p:spPr bwMode="auto">
                <a:xfrm>
                  <a:off x="399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2" name="Freeform 54"/>
                <p:cNvSpPr>
                  <a:spLocks/>
                </p:cNvSpPr>
                <p:nvPr/>
              </p:nvSpPr>
              <p:spPr bwMode="auto">
                <a:xfrm>
                  <a:off x="4025"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3" name="Freeform 55"/>
                <p:cNvSpPr>
                  <a:spLocks/>
                </p:cNvSpPr>
                <p:nvPr/>
              </p:nvSpPr>
              <p:spPr bwMode="auto">
                <a:xfrm>
                  <a:off x="4056"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4" name="Freeform 56"/>
                <p:cNvSpPr>
                  <a:spLocks/>
                </p:cNvSpPr>
                <p:nvPr/>
              </p:nvSpPr>
              <p:spPr bwMode="auto">
                <a:xfrm>
                  <a:off x="4088"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5" name="Freeform 57"/>
                <p:cNvSpPr>
                  <a:spLocks/>
                </p:cNvSpPr>
                <p:nvPr/>
              </p:nvSpPr>
              <p:spPr bwMode="auto">
                <a:xfrm>
                  <a:off x="412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6" name="Freeform 58"/>
                <p:cNvSpPr>
                  <a:spLocks/>
                </p:cNvSpPr>
                <p:nvPr/>
              </p:nvSpPr>
              <p:spPr bwMode="auto">
                <a:xfrm>
                  <a:off x="4152"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7" name="Freeform 59"/>
                <p:cNvSpPr>
                  <a:spLocks/>
                </p:cNvSpPr>
                <p:nvPr/>
              </p:nvSpPr>
              <p:spPr bwMode="auto">
                <a:xfrm>
                  <a:off x="418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8" name="Freeform 60"/>
                <p:cNvSpPr>
                  <a:spLocks/>
                </p:cNvSpPr>
                <p:nvPr/>
              </p:nvSpPr>
              <p:spPr bwMode="auto">
                <a:xfrm>
                  <a:off x="4216"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9" name="Freeform 61"/>
                <p:cNvSpPr>
                  <a:spLocks/>
                </p:cNvSpPr>
                <p:nvPr/>
              </p:nvSpPr>
              <p:spPr bwMode="auto">
                <a:xfrm>
                  <a:off x="4248"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0" name="Freeform 62"/>
                <p:cNvSpPr>
                  <a:spLocks/>
                </p:cNvSpPr>
                <p:nvPr/>
              </p:nvSpPr>
              <p:spPr bwMode="auto">
                <a:xfrm>
                  <a:off x="4280" y="2393"/>
                  <a:ext cx="70"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1" name="Freeform 63"/>
                <p:cNvSpPr>
                  <a:spLocks/>
                </p:cNvSpPr>
                <p:nvPr/>
              </p:nvSpPr>
              <p:spPr bwMode="auto">
                <a:xfrm>
                  <a:off x="4311"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grpSp>
        <p:nvGrpSpPr>
          <p:cNvPr id="71" name="Group 64"/>
          <p:cNvGrpSpPr>
            <a:grpSpLocks noChangeAspect="1"/>
          </p:cNvGrpSpPr>
          <p:nvPr/>
        </p:nvGrpSpPr>
        <p:grpSpPr bwMode="auto">
          <a:xfrm>
            <a:off x="4345686" y="4951108"/>
            <a:ext cx="4536000" cy="962563"/>
            <a:chOff x="2817" y="3506"/>
            <a:chExt cx="2474" cy="525"/>
          </a:xfrm>
        </p:grpSpPr>
        <p:sp>
          <p:nvSpPr>
            <p:cNvPr id="72" name="Rectangle 65"/>
            <p:cNvSpPr>
              <a:spLocks noChangeArrowheads="1"/>
            </p:cNvSpPr>
            <p:nvPr/>
          </p:nvSpPr>
          <p:spPr bwMode="auto">
            <a:xfrm>
              <a:off x="2817" y="3506"/>
              <a:ext cx="2474" cy="525"/>
            </a:xfrm>
            <a:prstGeom prst="rect">
              <a:avLst/>
            </a:prstGeom>
            <a:noFill/>
            <a:ln w="2844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73" name="Text Box 66"/>
            <p:cNvSpPr txBox="1">
              <a:spLocks noChangeArrowheads="1"/>
            </p:cNvSpPr>
            <p:nvPr/>
          </p:nvSpPr>
          <p:spPr bwMode="auto">
            <a:xfrm>
              <a:off x="4430" y="3708"/>
              <a:ext cx="316"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buClr>
                  <a:srgbClr val="000000"/>
                </a:buClr>
                <a:buSzPct val="100000"/>
                <a:buFont typeface="Arial" charset="0"/>
                <a:buNone/>
              </a:pPr>
              <a:r>
                <a:rPr lang="en-US" b="1">
                  <a:solidFill>
                    <a:srgbClr val="000000"/>
                  </a:solidFill>
                  <a:latin typeface="Arial" charset="0"/>
                  <a:ea typeface="ＭＳ Ｐゴシック" charset="0"/>
                  <a:cs typeface="ＭＳ Ｐゴシック" charset="0"/>
                </a:rPr>
                <a:t>. . .</a:t>
              </a:r>
            </a:p>
          </p:txBody>
        </p:sp>
        <p:grpSp>
          <p:nvGrpSpPr>
            <p:cNvPr id="74" name="Group 67"/>
            <p:cNvGrpSpPr>
              <a:grpSpLocks/>
            </p:cNvGrpSpPr>
            <p:nvPr/>
          </p:nvGrpSpPr>
          <p:grpSpPr bwMode="auto">
            <a:xfrm>
              <a:off x="2872" y="3549"/>
              <a:ext cx="489" cy="440"/>
              <a:chOff x="2872" y="3549"/>
              <a:chExt cx="489" cy="440"/>
            </a:xfrm>
          </p:grpSpPr>
          <p:sp>
            <p:nvSpPr>
              <p:cNvPr id="117" name="Text Box 68"/>
              <p:cNvSpPr txBox="1">
                <a:spLocks noChangeArrowheads="1"/>
              </p:cNvSpPr>
              <p:nvPr/>
            </p:nvSpPr>
            <p:spPr bwMode="auto">
              <a:xfrm>
                <a:off x="2872" y="354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118" name="Group 69"/>
              <p:cNvGrpSpPr>
                <a:grpSpLocks/>
              </p:cNvGrpSpPr>
              <p:nvPr/>
            </p:nvGrpSpPr>
            <p:grpSpPr bwMode="auto">
              <a:xfrm>
                <a:off x="2920" y="3602"/>
                <a:ext cx="392" cy="332"/>
                <a:chOff x="2920" y="3602"/>
                <a:chExt cx="392" cy="332"/>
              </a:xfrm>
            </p:grpSpPr>
            <p:sp>
              <p:nvSpPr>
                <p:cNvPr id="119" name="Freeform 70"/>
                <p:cNvSpPr>
                  <a:spLocks/>
                </p:cNvSpPr>
                <p:nvPr/>
              </p:nvSpPr>
              <p:spPr bwMode="auto">
                <a:xfrm>
                  <a:off x="2920"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0" name="Freeform 71"/>
                <p:cNvSpPr>
                  <a:spLocks/>
                </p:cNvSpPr>
                <p:nvPr/>
              </p:nvSpPr>
              <p:spPr bwMode="auto">
                <a:xfrm>
                  <a:off x="2955"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1" name="Freeform 72"/>
                <p:cNvSpPr>
                  <a:spLocks/>
                </p:cNvSpPr>
                <p:nvPr/>
              </p:nvSpPr>
              <p:spPr bwMode="auto">
                <a:xfrm>
                  <a:off x="2986"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2" name="Freeform 73"/>
                <p:cNvSpPr>
                  <a:spLocks/>
                </p:cNvSpPr>
                <p:nvPr/>
              </p:nvSpPr>
              <p:spPr bwMode="auto">
                <a:xfrm>
                  <a:off x="3019"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3" name="Freeform 74"/>
                <p:cNvSpPr>
                  <a:spLocks/>
                </p:cNvSpPr>
                <p:nvPr/>
              </p:nvSpPr>
              <p:spPr bwMode="auto">
                <a:xfrm>
                  <a:off x="305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4" name="Freeform 75"/>
                <p:cNvSpPr>
                  <a:spLocks/>
                </p:cNvSpPr>
                <p:nvPr/>
              </p:nvSpPr>
              <p:spPr bwMode="auto">
                <a:xfrm>
                  <a:off x="3083"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5" name="Freeform 76"/>
                <p:cNvSpPr>
                  <a:spLocks/>
                </p:cNvSpPr>
                <p:nvPr/>
              </p:nvSpPr>
              <p:spPr bwMode="auto">
                <a:xfrm>
                  <a:off x="311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6" name="Freeform 77"/>
                <p:cNvSpPr>
                  <a:spLocks/>
                </p:cNvSpPr>
                <p:nvPr/>
              </p:nvSpPr>
              <p:spPr bwMode="auto">
                <a:xfrm>
                  <a:off x="3146"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7" name="Freeform 78"/>
                <p:cNvSpPr>
                  <a:spLocks/>
                </p:cNvSpPr>
                <p:nvPr/>
              </p:nvSpPr>
              <p:spPr bwMode="auto">
                <a:xfrm>
                  <a:off x="3178"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8" name="Freeform 79"/>
                <p:cNvSpPr>
                  <a:spLocks/>
                </p:cNvSpPr>
                <p:nvPr/>
              </p:nvSpPr>
              <p:spPr bwMode="auto">
                <a:xfrm>
                  <a:off x="321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9" name="Freeform 80"/>
                <p:cNvSpPr>
                  <a:spLocks/>
                </p:cNvSpPr>
                <p:nvPr/>
              </p:nvSpPr>
              <p:spPr bwMode="auto">
                <a:xfrm>
                  <a:off x="3242"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75" name="Group 81"/>
            <p:cNvGrpSpPr>
              <a:grpSpLocks/>
            </p:cNvGrpSpPr>
            <p:nvPr/>
          </p:nvGrpSpPr>
          <p:grpSpPr bwMode="auto">
            <a:xfrm>
              <a:off x="3406" y="3549"/>
              <a:ext cx="489" cy="440"/>
              <a:chOff x="3406" y="3549"/>
              <a:chExt cx="489" cy="440"/>
            </a:xfrm>
          </p:grpSpPr>
          <p:sp>
            <p:nvSpPr>
              <p:cNvPr id="104" name="Text Box 82"/>
              <p:cNvSpPr txBox="1">
                <a:spLocks noChangeArrowheads="1"/>
              </p:cNvSpPr>
              <p:nvPr/>
            </p:nvSpPr>
            <p:spPr bwMode="auto">
              <a:xfrm>
                <a:off x="3406" y="354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105" name="Group 83"/>
              <p:cNvGrpSpPr>
                <a:grpSpLocks/>
              </p:cNvGrpSpPr>
              <p:nvPr/>
            </p:nvGrpSpPr>
            <p:grpSpPr bwMode="auto">
              <a:xfrm>
                <a:off x="3454" y="3602"/>
                <a:ext cx="392" cy="332"/>
                <a:chOff x="3454" y="3602"/>
                <a:chExt cx="392" cy="332"/>
              </a:xfrm>
            </p:grpSpPr>
            <p:sp>
              <p:nvSpPr>
                <p:cNvPr id="106" name="Freeform 84"/>
                <p:cNvSpPr>
                  <a:spLocks/>
                </p:cNvSpPr>
                <p:nvPr/>
              </p:nvSpPr>
              <p:spPr bwMode="auto">
                <a:xfrm>
                  <a:off x="3454"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7" name="Freeform 85"/>
                <p:cNvSpPr>
                  <a:spLocks/>
                </p:cNvSpPr>
                <p:nvPr/>
              </p:nvSpPr>
              <p:spPr bwMode="auto">
                <a:xfrm>
                  <a:off x="3489"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8" name="Freeform 86"/>
                <p:cNvSpPr>
                  <a:spLocks/>
                </p:cNvSpPr>
                <p:nvPr/>
              </p:nvSpPr>
              <p:spPr bwMode="auto">
                <a:xfrm>
                  <a:off x="3520"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9" name="Freeform 87"/>
                <p:cNvSpPr>
                  <a:spLocks/>
                </p:cNvSpPr>
                <p:nvPr/>
              </p:nvSpPr>
              <p:spPr bwMode="auto">
                <a:xfrm>
                  <a:off x="3553"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0" name="Freeform 88"/>
                <p:cNvSpPr>
                  <a:spLocks/>
                </p:cNvSpPr>
                <p:nvPr/>
              </p:nvSpPr>
              <p:spPr bwMode="auto">
                <a:xfrm>
                  <a:off x="358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1" name="Freeform 89"/>
                <p:cNvSpPr>
                  <a:spLocks/>
                </p:cNvSpPr>
                <p:nvPr/>
              </p:nvSpPr>
              <p:spPr bwMode="auto">
                <a:xfrm>
                  <a:off x="3617"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2" name="Freeform 90"/>
                <p:cNvSpPr>
                  <a:spLocks/>
                </p:cNvSpPr>
                <p:nvPr/>
              </p:nvSpPr>
              <p:spPr bwMode="auto">
                <a:xfrm>
                  <a:off x="3648"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3" name="Freeform 91"/>
                <p:cNvSpPr>
                  <a:spLocks/>
                </p:cNvSpPr>
                <p:nvPr/>
              </p:nvSpPr>
              <p:spPr bwMode="auto">
                <a:xfrm>
                  <a:off x="368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4" name="Freeform 92"/>
                <p:cNvSpPr>
                  <a:spLocks/>
                </p:cNvSpPr>
                <p:nvPr/>
              </p:nvSpPr>
              <p:spPr bwMode="auto">
                <a:xfrm>
                  <a:off x="3712"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5" name="Freeform 93"/>
                <p:cNvSpPr>
                  <a:spLocks/>
                </p:cNvSpPr>
                <p:nvPr/>
              </p:nvSpPr>
              <p:spPr bwMode="auto">
                <a:xfrm>
                  <a:off x="374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6" name="Freeform 94"/>
                <p:cNvSpPr>
                  <a:spLocks/>
                </p:cNvSpPr>
                <p:nvPr/>
              </p:nvSpPr>
              <p:spPr bwMode="auto">
                <a:xfrm>
                  <a:off x="3776"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76" name="Group 95"/>
            <p:cNvGrpSpPr>
              <a:grpSpLocks/>
            </p:cNvGrpSpPr>
            <p:nvPr/>
          </p:nvGrpSpPr>
          <p:grpSpPr bwMode="auto">
            <a:xfrm>
              <a:off x="4746" y="3549"/>
              <a:ext cx="489" cy="440"/>
              <a:chOff x="4746" y="3549"/>
              <a:chExt cx="489" cy="440"/>
            </a:xfrm>
          </p:grpSpPr>
          <p:sp>
            <p:nvSpPr>
              <p:cNvPr id="91" name="Text Box 96"/>
              <p:cNvSpPr txBox="1">
                <a:spLocks noChangeArrowheads="1"/>
              </p:cNvSpPr>
              <p:nvPr/>
            </p:nvSpPr>
            <p:spPr bwMode="auto">
              <a:xfrm>
                <a:off x="4746" y="354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92" name="Group 97"/>
              <p:cNvGrpSpPr>
                <a:grpSpLocks/>
              </p:cNvGrpSpPr>
              <p:nvPr/>
            </p:nvGrpSpPr>
            <p:grpSpPr bwMode="auto">
              <a:xfrm>
                <a:off x="4794" y="3602"/>
                <a:ext cx="392" cy="332"/>
                <a:chOff x="4794" y="3602"/>
                <a:chExt cx="392" cy="332"/>
              </a:xfrm>
            </p:grpSpPr>
            <p:sp>
              <p:nvSpPr>
                <p:cNvPr id="93" name="Freeform 98"/>
                <p:cNvSpPr>
                  <a:spLocks/>
                </p:cNvSpPr>
                <p:nvPr/>
              </p:nvSpPr>
              <p:spPr bwMode="auto">
                <a:xfrm>
                  <a:off x="4794"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4" name="Freeform 99"/>
                <p:cNvSpPr>
                  <a:spLocks/>
                </p:cNvSpPr>
                <p:nvPr/>
              </p:nvSpPr>
              <p:spPr bwMode="auto">
                <a:xfrm>
                  <a:off x="4829"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5" name="Freeform 100"/>
                <p:cNvSpPr>
                  <a:spLocks/>
                </p:cNvSpPr>
                <p:nvPr/>
              </p:nvSpPr>
              <p:spPr bwMode="auto">
                <a:xfrm>
                  <a:off x="4860"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6" name="Freeform 101"/>
                <p:cNvSpPr>
                  <a:spLocks/>
                </p:cNvSpPr>
                <p:nvPr/>
              </p:nvSpPr>
              <p:spPr bwMode="auto">
                <a:xfrm>
                  <a:off x="4893"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7" name="Freeform 102"/>
                <p:cNvSpPr>
                  <a:spLocks/>
                </p:cNvSpPr>
                <p:nvPr/>
              </p:nvSpPr>
              <p:spPr bwMode="auto">
                <a:xfrm>
                  <a:off x="492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8" name="Freeform 103"/>
                <p:cNvSpPr>
                  <a:spLocks/>
                </p:cNvSpPr>
                <p:nvPr/>
              </p:nvSpPr>
              <p:spPr bwMode="auto">
                <a:xfrm>
                  <a:off x="4957"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9" name="Freeform 104"/>
                <p:cNvSpPr>
                  <a:spLocks/>
                </p:cNvSpPr>
                <p:nvPr/>
              </p:nvSpPr>
              <p:spPr bwMode="auto">
                <a:xfrm>
                  <a:off x="4988"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0" name="Freeform 105"/>
                <p:cNvSpPr>
                  <a:spLocks/>
                </p:cNvSpPr>
                <p:nvPr/>
              </p:nvSpPr>
              <p:spPr bwMode="auto">
                <a:xfrm>
                  <a:off x="502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1" name="Freeform 106"/>
                <p:cNvSpPr>
                  <a:spLocks/>
                </p:cNvSpPr>
                <p:nvPr/>
              </p:nvSpPr>
              <p:spPr bwMode="auto">
                <a:xfrm>
                  <a:off x="5052"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2" name="Freeform 107"/>
                <p:cNvSpPr>
                  <a:spLocks/>
                </p:cNvSpPr>
                <p:nvPr/>
              </p:nvSpPr>
              <p:spPr bwMode="auto">
                <a:xfrm>
                  <a:off x="508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3" name="Freeform 108"/>
                <p:cNvSpPr>
                  <a:spLocks/>
                </p:cNvSpPr>
                <p:nvPr/>
              </p:nvSpPr>
              <p:spPr bwMode="auto">
                <a:xfrm>
                  <a:off x="5116"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77" name="Group 109"/>
            <p:cNvGrpSpPr>
              <a:grpSpLocks/>
            </p:cNvGrpSpPr>
            <p:nvPr/>
          </p:nvGrpSpPr>
          <p:grpSpPr bwMode="auto">
            <a:xfrm>
              <a:off x="3942" y="3549"/>
              <a:ext cx="488" cy="440"/>
              <a:chOff x="3942" y="3549"/>
              <a:chExt cx="488" cy="440"/>
            </a:xfrm>
          </p:grpSpPr>
          <p:sp>
            <p:nvSpPr>
              <p:cNvPr id="78" name="Text Box 110"/>
              <p:cNvSpPr txBox="1">
                <a:spLocks noChangeArrowheads="1"/>
              </p:cNvSpPr>
              <p:nvPr/>
            </p:nvSpPr>
            <p:spPr bwMode="auto">
              <a:xfrm>
                <a:off x="3942" y="3549"/>
                <a:ext cx="489"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79" name="Group 111"/>
              <p:cNvGrpSpPr>
                <a:grpSpLocks/>
              </p:cNvGrpSpPr>
              <p:nvPr/>
            </p:nvGrpSpPr>
            <p:grpSpPr bwMode="auto">
              <a:xfrm>
                <a:off x="3990" y="3602"/>
                <a:ext cx="391" cy="332"/>
                <a:chOff x="3990" y="3602"/>
                <a:chExt cx="391" cy="332"/>
              </a:xfrm>
            </p:grpSpPr>
            <p:sp>
              <p:nvSpPr>
                <p:cNvPr id="80" name="Freeform 112"/>
                <p:cNvSpPr>
                  <a:spLocks/>
                </p:cNvSpPr>
                <p:nvPr/>
              </p:nvSpPr>
              <p:spPr bwMode="auto">
                <a:xfrm>
                  <a:off x="399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1" name="Freeform 113"/>
                <p:cNvSpPr>
                  <a:spLocks/>
                </p:cNvSpPr>
                <p:nvPr/>
              </p:nvSpPr>
              <p:spPr bwMode="auto">
                <a:xfrm>
                  <a:off x="4025"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2" name="Freeform 114"/>
                <p:cNvSpPr>
                  <a:spLocks/>
                </p:cNvSpPr>
                <p:nvPr/>
              </p:nvSpPr>
              <p:spPr bwMode="auto">
                <a:xfrm>
                  <a:off x="4056"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3" name="Freeform 115"/>
                <p:cNvSpPr>
                  <a:spLocks/>
                </p:cNvSpPr>
                <p:nvPr/>
              </p:nvSpPr>
              <p:spPr bwMode="auto">
                <a:xfrm>
                  <a:off x="4088"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4" name="Freeform 116"/>
                <p:cNvSpPr>
                  <a:spLocks/>
                </p:cNvSpPr>
                <p:nvPr/>
              </p:nvSpPr>
              <p:spPr bwMode="auto">
                <a:xfrm>
                  <a:off x="412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5" name="Freeform 117"/>
                <p:cNvSpPr>
                  <a:spLocks/>
                </p:cNvSpPr>
                <p:nvPr/>
              </p:nvSpPr>
              <p:spPr bwMode="auto">
                <a:xfrm>
                  <a:off x="4152"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6" name="Freeform 118"/>
                <p:cNvSpPr>
                  <a:spLocks/>
                </p:cNvSpPr>
                <p:nvPr/>
              </p:nvSpPr>
              <p:spPr bwMode="auto">
                <a:xfrm>
                  <a:off x="418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7" name="Freeform 119"/>
                <p:cNvSpPr>
                  <a:spLocks/>
                </p:cNvSpPr>
                <p:nvPr/>
              </p:nvSpPr>
              <p:spPr bwMode="auto">
                <a:xfrm>
                  <a:off x="4216"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8" name="Freeform 120"/>
                <p:cNvSpPr>
                  <a:spLocks/>
                </p:cNvSpPr>
                <p:nvPr/>
              </p:nvSpPr>
              <p:spPr bwMode="auto">
                <a:xfrm>
                  <a:off x="4248"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9" name="Freeform 121"/>
                <p:cNvSpPr>
                  <a:spLocks/>
                </p:cNvSpPr>
                <p:nvPr/>
              </p:nvSpPr>
              <p:spPr bwMode="auto">
                <a:xfrm>
                  <a:off x="4280" y="3602"/>
                  <a:ext cx="70"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0" name="Freeform 122"/>
                <p:cNvSpPr>
                  <a:spLocks/>
                </p:cNvSpPr>
                <p:nvPr/>
              </p:nvSpPr>
              <p:spPr bwMode="auto">
                <a:xfrm>
                  <a:off x="4311"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sp>
        <p:nvSpPr>
          <p:cNvPr id="130" name="Text Box 123"/>
          <p:cNvSpPr txBox="1">
            <a:spLocks noChangeArrowheads="1"/>
          </p:cNvSpPr>
          <p:nvPr/>
        </p:nvSpPr>
        <p:spPr bwMode="auto">
          <a:xfrm>
            <a:off x="0" y="3200400"/>
            <a:ext cx="4490819" cy="712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squar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spcBef>
                <a:spcPts val="450"/>
              </a:spcBef>
              <a:buClr>
                <a:srgbClr val="00CC00"/>
              </a:buClr>
              <a:buSzPct val="100000"/>
              <a:buFont typeface="Arial" charset="0"/>
              <a:buNone/>
            </a:pPr>
            <a:r>
              <a:rPr lang="en-US" b="1" dirty="0">
                <a:solidFill>
                  <a:srgbClr val="00B050"/>
                </a:solidFill>
                <a:latin typeface="Arial" charset="0"/>
                <a:ea typeface="ＭＳ Ｐゴシック" charset="0"/>
                <a:cs typeface="ＭＳ Ｐゴシック" charset="0"/>
              </a:rPr>
              <a:t>Parallel Kernel (device)</a:t>
            </a:r>
          </a:p>
          <a:p>
            <a:pPr algn="ctr">
              <a:spcBef>
                <a:spcPts val="450"/>
              </a:spcBef>
              <a:buClr>
                <a:srgbClr val="00CC00"/>
              </a:buClr>
              <a:buSzPct val="100000"/>
              <a:buFont typeface="Arial" charset="0"/>
              <a:buNone/>
            </a:pPr>
            <a:r>
              <a:rPr lang="en-US" b="1" dirty="0" err="1">
                <a:solidFill>
                  <a:srgbClr val="00B050"/>
                </a:solidFill>
                <a:latin typeface="Courier"/>
                <a:ea typeface="ＭＳ Ｐゴシック" charset="0"/>
                <a:cs typeface="Courier"/>
              </a:rPr>
              <a:t>KernelA</a:t>
            </a:r>
            <a:r>
              <a:rPr lang="en-US" b="1" dirty="0">
                <a:solidFill>
                  <a:srgbClr val="00B050"/>
                </a:solidFill>
                <a:latin typeface="Courier"/>
                <a:ea typeface="ＭＳ Ｐゴシック" charset="0"/>
                <a:cs typeface="Courier"/>
              </a:rPr>
              <a:t>&lt;&lt;&lt;</a:t>
            </a:r>
            <a:r>
              <a:rPr lang="en-US" b="1" dirty="0" err="1">
                <a:solidFill>
                  <a:srgbClr val="00B050"/>
                </a:solidFill>
                <a:latin typeface="Courier"/>
                <a:ea typeface="ＭＳ Ｐゴシック" charset="0"/>
                <a:cs typeface="Courier"/>
              </a:rPr>
              <a:t>nBlk</a:t>
            </a:r>
            <a:r>
              <a:rPr lang="en-US" b="1" dirty="0">
                <a:solidFill>
                  <a:srgbClr val="00B050"/>
                </a:solidFill>
                <a:latin typeface="Courier"/>
                <a:ea typeface="ＭＳ Ｐゴシック" charset="0"/>
                <a:cs typeface="Courier"/>
              </a:rPr>
              <a:t>, </a:t>
            </a:r>
            <a:r>
              <a:rPr lang="en-US" b="1" dirty="0" err="1">
                <a:solidFill>
                  <a:srgbClr val="00B050"/>
                </a:solidFill>
                <a:latin typeface="Courier"/>
                <a:ea typeface="ＭＳ Ｐゴシック" charset="0"/>
                <a:cs typeface="Courier"/>
              </a:rPr>
              <a:t>nThr</a:t>
            </a:r>
            <a:r>
              <a:rPr lang="en-US" b="1" dirty="0">
                <a:solidFill>
                  <a:srgbClr val="00B050"/>
                </a:solidFill>
                <a:latin typeface="Courier"/>
                <a:ea typeface="ＭＳ Ｐゴシック" charset="0"/>
                <a:cs typeface="Courier"/>
              </a:rPr>
              <a:t>&gt;&gt;&gt;(</a:t>
            </a:r>
            <a:r>
              <a:rPr lang="en-US" b="1" dirty="0" err="1">
                <a:solidFill>
                  <a:srgbClr val="00B050"/>
                </a:solidFill>
                <a:latin typeface="Courier"/>
                <a:ea typeface="ＭＳ Ｐゴシック" charset="0"/>
                <a:cs typeface="Courier"/>
              </a:rPr>
              <a:t>args</a:t>
            </a:r>
            <a:r>
              <a:rPr lang="en-US" b="1" dirty="0">
                <a:solidFill>
                  <a:srgbClr val="00B050"/>
                </a:solidFill>
                <a:latin typeface="Courier"/>
                <a:ea typeface="ＭＳ Ｐゴシック" charset="0"/>
                <a:cs typeface="Courier"/>
              </a:rPr>
              <a:t>);</a:t>
            </a:r>
          </a:p>
        </p:txBody>
      </p:sp>
      <p:sp>
        <p:nvSpPr>
          <p:cNvPr id="131" name="Freeform 124"/>
          <p:cNvSpPr>
            <a:spLocks/>
          </p:cNvSpPr>
          <p:nvPr/>
        </p:nvSpPr>
        <p:spPr bwMode="auto">
          <a:xfrm>
            <a:off x="6577173" y="2209800"/>
            <a:ext cx="73025" cy="808038"/>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32" name="Text Box 125"/>
          <p:cNvSpPr txBox="1">
            <a:spLocks noChangeArrowheads="1"/>
          </p:cNvSpPr>
          <p:nvPr/>
        </p:nvSpPr>
        <p:spPr bwMode="auto">
          <a:xfrm>
            <a:off x="1152159" y="4334632"/>
            <a:ext cx="2293938" cy="329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lnSpc>
                <a:spcPct val="85000"/>
              </a:lnSpc>
              <a:spcBef>
                <a:spcPts val="225"/>
              </a:spcBef>
              <a:buClr>
                <a:srgbClr val="3333CC"/>
              </a:buClr>
              <a:buSzPct val="100000"/>
              <a:buFont typeface="Arial" charset="0"/>
              <a:buNone/>
            </a:pPr>
            <a:r>
              <a:rPr lang="en-US" b="1" dirty="0">
                <a:solidFill>
                  <a:srgbClr val="3333CC"/>
                </a:solidFill>
                <a:latin typeface="Arial" charset="0"/>
                <a:ea typeface="ＭＳ Ｐゴシック" charset="0"/>
                <a:cs typeface="ＭＳ Ｐゴシック" charset="0"/>
              </a:rPr>
              <a:t>Serial Code (host)</a:t>
            </a:r>
          </a:p>
        </p:txBody>
      </p:sp>
      <p:sp>
        <p:nvSpPr>
          <p:cNvPr id="133" name="Freeform 126"/>
          <p:cNvSpPr>
            <a:spLocks/>
          </p:cNvSpPr>
          <p:nvPr/>
        </p:nvSpPr>
        <p:spPr bwMode="auto">
          <a:xfrm>
            <a:off x="6617666" y="4114800"/>
            <a:ext cx="73025" cy="808037"/>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34" name="Text Box 127"/>
          <p:cNvSpPr txBox="1">
            <a:spLocks noChangeArrowheads="1"/>
          </p:cNvSpPr>
          <p:nvPr/>
        </p:nvSpPr>
        <p:spPr bwMode="auto">
          <a:xfrm>
            <a:off x="24391" y="5064599"/>
            <a:ext cx="4482042" cy="712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squar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spcBef>
                <a:spcPts val="450"/>
              </a:spcBef>
              <a:buClr>
                <a:srgbClr val="00CC00"/>
              </a:buClr>
              <a:buSzPct val="100000"/>
              <a:buFont typeface="Arial" charset="0"/>
              <a:buNone/>
            </a:pPr>
            <a:r>
              <a:rPr lang="en-US" b="1" dirty="0">
                <a:solidFill>
                  <a:srgbClr val="00B050"/>
                </a:solidFill>
                <a:latin typeface="Arial" charset="0"/>
                <a:ea typeface="ＭＳ Ｐゴシック" charset="0"/>
                <a:cs typeface="ＭＳ Ｐゴシック" charset="0"/>
              </a:rPr>
              <a:t>Parallel Kernel (device)</a:t>
            </a:r>
          </a:p>
          <a:p>
            <a:pPr algn="ctr">
              <a:spcBef>
                <a:spcPts val="450"/>
              </a:spcBef>
              <a:buClr>
                <a:srgbClr val="00CC00"/>
              </a:buClr>
              <a:buSzPct val="100000"/>
              <a:buFont typeface="Arial" charset="0"/>
              <a:buNone/>
            </a:pPr>
            <a:r>
              <a:rPr lang="en-US" b="1" dirty="0" err="1">
                <a:solidFill>
                  <a:srgbClr val="00B050"/>
                </a:solidFill>
                <a:latin typeface="Courier"/>
                <a:ea typeface="ＭＳ Ｐゴシック" charset="0"/>
                <a:cs typeface="Courier"/>
              </a:rPr>
              <a:t>KernelB</a:t>
            </a:r>
            <a:r>
              <a:rPr lang="en-US" b="1" dirty="0">
                <a:solidFill>
                  <a:srgbClr val="00B050"/>
                </a:solidFill>
                <a:latin typeface="Courier"/>
                <a:ea typeface="ＭＳ Ｐゴシック" charset="0"/>
                <a:cs typeface="Courier"/>
              </a:rPr>
              <a:t>&lt;&lt;&lt;</a:t>
            </a:r>
            <a:r>
              <a:rPr lang="en-US" b="1" dirty="0" err="1">
                <a:solidFill>
                  <a:srgbClr val="00B050"/>
                </a:solidFill>
                <a:latin typeface="Courier"/>
                <a:ea typeface="ＭＳ Ｐゴシック" charset="0"/>
                <a:cs typeface="Courier"/>
              </a:rPr>
              <a:t>nBlk</a:t>
            </a:r>
            <a:r>
              <a:rPr lang="en-US" b="1" dirty="0">
                <a:solidFill>
                  <a:srgbClr val="00B050"/>
                </a:solidFill>
                <a:latin typeface="Courier"/>
                <a:ea typeface="ＭＳ Ｐゴシック" charset="0"/>
                <a:cs typeface="Courier"/>
              </a:rPr>
              <a:t>, </a:t>
            </a:r>
            <a:r>
              <a:rPr lang="en-US" b="1" dirty="0" err="1">
                <a:solidFill>
                  <a:srgbClr val="00B050"/>
                </a:solidFill>
                <a:latin typeface="Courier"/>
                <a:ea typeface="ＭＳ Ｐゴシック" charset="0"/>
                <a:cs typeface="Courier"/>
              </a:rPr>
              <a:t>nThr</a:t>
            </a:r>
            <a:r>
              <a:rPr lang="en-US" b="1" dirty="0">
                <a:solidFill>
                  <a:srgbClr val="00B050"/>
                </a:solidFill>
                <a:latin typeface="Courier"/>
                <a:ea typeface="ＭＳ Ｐゴシック" charset="0"/>
                <a:cs typeface="Courier"/>
              </a:rPr>
              <a:t>&gt;&gt;&gt;(</a:t>
            </a:r>
            <a:r>
              <a:rPr lang="en-US" b="1" dirty="0" err="1">
                <a:solidFill>
                  <a:srgbClr val="00B050"/>
                </a:solidFill>
                <a:latin typeface="Courier"/>
                <a:ea typeface="ＭＳ Ｐゴシック" charset="0"/>
                <a:cs typeface="Courier"/>
              </a:rPr>
              <a:t>args</a:t>
            </a:r>
            <a:r>
              <a:rPr lang="en-US" b="1" dirty="0">
                <a:solidFill>
                  <a:srgbClr val="00B050"/>
                </a:solidFill>
                <a:latin typeface="Courier"/>
                <a:ea typeface="ＭＳ Ｐゴシック" charset="0"/>
                <a:cs typeface="Courier"/>
              </a:rPr>
              <a:t>);</a:t>
            </a:r>
          </a:p>
        </p:txBody>
      </p:sp>
      <p:sp>
        <p:nvSpPr>
          <p:cNvPr id="135" name="Título 134"/>
          <p:cNvSpPr>
            <a:spLocks noGrp="1"/>
          </p:cNvSpPr>
          <p:nvPr>
            <p:ph type="title"/>
          </p:nvPr>
        </p:nvSpPr>
        <p:spPr/>
        <p:txBody>
          <a:bodyPr/>
          <a:lstStyle/>
          <a:p>
            <a:r>
              <a:rPr lang="en-US" dirty="0">
                <a:solidFill>
                  <a:srgbClr val="0070C0"/>
                </a:solidFill>
              </a:rPr>
              <a:t>Warps </a:t>
            </a:r>
            <a:r>
              <a:rPr lang="en-US" i="1" dirty="0">
                <a:solidFill>
                  <a:srgbClr val="0070C0"/>
                </a:solidFill>
              </a:rPr>
              <a:t>not</a:t>
            </a:r>
            <a:r>
              <a:rPr lang="en-US" dirty="0">
                <a:solidFill>
                  <a:srgbClr val="0070C0"/>
                </a:solidFill>
              </a:rPr>
              <a:t> Exposed to GPU Programmers</a:t>
            </a:r>
          </a:p>
        </p:txBody>
      </p:sp>
      <p:sp>
        <p:nvSpPr>
          <p:cNvPr id="2" name="Marcador de número de diapositiva 1"/>
          <p:cNvSpPr>
            <a:spLocks noGrp="1"/>
          </p:cNvSpPr>
          <p:nvPr>
            <p:ph type="sldNum" sz="quarter" idx="11"/>
          </p:nvPr>
        </p:nvSpPr>
        <p:spPr/>
        <p:txBody>
          <a:bodyPr/>
          <a:lstStyle/>
          <a:p>
            <a:fld id="{323594FA-E141-4234-AE05-360401972BE7}" type="slidenum">
              <a:rPr lang="en-US" altLang="en-US" smtClean="0"/>
              <a:pPr/>
              <a:t>28</a:t>
            </a:fld>
            <a:endParaRPr lang="en-US" altLang="en-US"/>
          </a:p>
        </p:txBody>
      </p:sp>
      <p:sp>
        <p:nvSpPr>
          <p:cNvPr id="136" name="CuadroTexto 135"/>
          <p:cNvSpPr txBox="1"/>
          <p:nvPr/>
        </p:nvSpPr>
        <p:spPr>
          <a:xfrm>
            <a:off x="7545764" y="6165304"/>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31260044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0" grpId="0"/>
      <p:bldP spid="131" grpId="0" animBg="1"/>
      <p:bldP spid="132" grpId="0"/>
      <p:bldP spid="133" grpId="0" animBg="1"/>
      <p:bldP spid="134" grpId="0"/>
      <p:bldP spid="1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2">
            <a:extLst>
              <a:ext uri="{FF2B5EF4-FFF2-40B4-BE49-F238E27FC236}">
                <a16:creationId xmlns:a16="http://schemas.microsoft.com/office/drawing/2014/main" id="{3A81DD4D-8A15-A64D-87B9-7187C44EF47E}"/>
              </a:ext>
            </a:extLst>
          </p:cNvPr>
          <p:cNvSpPr>
            <a:spLocks noGrp="1"/>
          </p:cNvSpPr>
          <p:nvPr>
            <p:ph type="title"/>
          </p:nvPr>
        </p:nvSpPr>
        <p:spPr/>
        <p:txBody>
          <a:bodyPr/>
          <a:lstStyle/>
          <a:p>
            <a:r>
              <a:rPr lang="en-US" altLang="en-US" dirty="0">
                <a:solidFill>
                  <a:srgbClr val="0070C0"/>
                </a:solidFill>
                <a:ea typeface="ＭＳ Ｐゴシック" panose="020B0600070205080204" pitchFamily="34" charset="-128"/>
              </a:rPr>
              <a:t>Sample GPU SIMT Code (Simplified)</a:t>
            </a:r>
          </a:p>
        </p:txBody>
      </p:sp>
      <p:sp>
        <p:nvSpPr>
          <p:cNvPr id="21" name="Rounded Rectangle 20">
            <a:extLst>
              <a:ext uri="{FF2B5EF4-FFF2-40B4-BE49-F238E27FC236}">
                <a16:creationId xmlns:a16="http://schemas.microsoft.com/office/drawing/2014/main" id="{CA7AAC85-C993-594D-A141-2B0077E118B0}"/>
              </a:ext>
            </a:extLst>
          </p:cNvPr>
          <p:cNvSpPr/>
          <p:nvPr/>
        </p:nvSpPr>
        <p:spPr bwMode="auto">
          <a:xfrm>
            <a:off x="2895600" y="1905000"/>
            <a:ext cx="2614613" cy="762000"/>
          </a:xfrm>
          <a:prstGeom prst="roundRect">
            <a:avLst/>
          </a:prstGeom>
          <a:solidFill>
            <a:sysClr val="window" lastClr="FFFFFF"/>
          </a:solidFill>
          <a:ln w="25400" cap="flat" cmpd="sng" algn="ctr">
            <a:solidFill>
              <a:srgbClr val="4F81BD"/>
            </a:solidFill>
            <a:prstDash val="soli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rPr>
              <a:t>for (ii = 0; ii &lt; 100000; ++ii)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rPr>
              <a:t>C[ii] = A[ii] + B[ii];</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rPr>
              <a:t>}</a:t>
            </a:r>
          </a:p>
        </p:txBody>
      </p:sp>
      <p:sp>
        <p:nvSpPr>
          <p:cNvPr id="22" name="Rounded Rectangle 21">
            <a:extLst>
              <a:ext uri="{FF2B5EF4-FFF2-40B4-BE49-F238E27FC236}">
                <a16:creationId xmlns:a16="http://schemas.microsoft.com/office/drawing/2014/main" id="{806843B5-8282-F146-8F8A-D03C5242A408}"/>
              </a:ext>
            </a:extLst>
          </p:cNvPr>
          <p:cNvSpPr/>
          <p:nvPr/>
        </p:nvSpPr>
        <p:spPr bwMode="auto">
          <a:xfrm>
            <a:off x="2438400" y="3581400"/>
            <a:ext cx="4171950" cy="1655763"/>
          </a:xfrm>
          <a:prstGeom prst="roundRect">
            <a:avLst/>
          </a:prstGeom>
          <a:solidFill>
            <a:sysClr val="window" lastClr="FFFFFF"/>
          </a:solidFill>
          <a:ln w="25400" cap="flat" cmpd="sng" algn="ctr">
            <a:solidFill>
              <a:srgbClr val="9BBB59"/>
            </a:solidFill>
            <a:prstDash val="solid"/>
            <a:headEnd type="none" w="sm" len="sm"/>
            <a:tailEnd type="none" w="sm" len="sm"/>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there are 100000 threads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__global__ void KernelFunction(…)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a:t>
            </a:r>
            <a:r>
              <a:rPr kumimoji="0" lang="en-US" altLang="en-US" sz="1400" b="0" i="0" u="none" strike="noStrike" kern="1200" cap="none" spc="0" normalizeH="0" baseline="0" noProof="0">
                <a:ln>
                  <a:noFill/>
                </a:ln>
                <a:solidFill>
                  <a:srgbClr val="FF0000"/>
                </a:solidFill>
                <a:effectLst/>
                <a:uLnTx/>
                <a:uFillTx/>
                <a:latin typeface="Tahoma" panose="020B0604030504040204" pitchFamily="34" charset="0"/>
                <a:ea typeface="ＭＳ Ｐゴシック" panose="020B0600070205080204" pitchFamily="34" charset="-128"/>
                <a:cs typeface="+mn-cs"/>
              </a:rPr>
              <a:t>int tid = blockDim.x * blockIdx.x + threadIdx.x</a:t>
            </a: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int varA = aa[tid];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int varB = bb[tid];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C[tid] = varA + varB;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p>
        </p:txBody>
      </p:sp>
      <p:sp>
        <p:nvSpPr>
          <p:cNvPr id="23" name="Down Arrow 22">
            <a:extLst>
              <a:ext uri="{FF2B5EF4-FFF2-40B4-BE49-F238E27FC236}">
                <a16:creationId xmlns:a16="http://schemas.microsoft.com/office/drawing/2014/main" id="{F3CF69E7-C60A-B042-B693-A9F181885164}"/>
              </a:ext>
            </a:extLst>
          </p:cNvPr>
          <p:cNvSpPr>
            <a:spLocks noChangeArrowheads="1"/>
          </p:cNvSpPr>
          <p:nvPr/>
        </p:nvSpPr>
        <p:spPr bwMode="auto">
          <a:xfrm>
            <a:off x="3886200" y="2819400"/>
            <a:ext cx="609600" cy="533400"/>
          </a:xfrm>
          <a:prstGeom prst="down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ＭＳ Ｐゴシック" charset="0"/>
              <a:cs typeface="ＭＳ Ｐゴシック" charset="0"/>
            </a:endParaRPr>
          </a:p>
        </p:txBody>
      </p:sp>
      <p:sp>
        <p:nvSpPr>
          <p:cNvPr id="24" name="TextBox 23">
            <a:extLst>
              <a:ext uri="{FF2B5EF4-FFF2-40B4-BE49-F238E27FC236}">
                <a16:creationId xmlns:a16="http://schemas.microsoft.com/office/drawing/2014/main" id="{162C65D9-75EE-DE4C-86A4-8CF5F221E4B2}"/>
              </a:ext>
            </a:extLst>
          </p:cNvPr>
          <p:cNvSpPr txBox="1"/>
          <p:nvPr/>
        </p:nvSpPr>
        <p:spPr>
          <a:xfrm>
            <a:off x="2819400" y="1524000"/>
            <a:ext cx="1236663" cy="369888"/>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CPU code</a:t>
            </a:r>
          </a:p>
        </p:txBody>
      </p:sp>
      <p:sp>
        <p:nvSpPr>
          <p:cNvPr id="25" name="TextBox 24">
            <a:extLst>
              <a:ext uri="{FF2B5EF4-FFF2-40B4-BE49-F238E27FC236}">
                <a16:creationId xmlns:a16="http://schemas.microsoft.com/office/drawing/2014/main" id="{14997BED-6134-D541-9A3B-7E7C69FC5A5E}"/>
              </a:ext>
            </a:extLst>
          </p:cNvPr>
          <p:cNvSpPr txBox="1"/>
          <p:nvPr/>
        </p:nvSpPr>
        <p:spPr>
          <a:xfrm>
            <a:off x="2438400" y="3200400"/>
            <a:ext cx="1390650" cy="369888"/>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CUDA code</a:t>
            </a:r>
          </a:p>
        </p:txBody>
      </p:sp>
      <p:sp>
        <p:nvSpPr>
          <p:cNvPr id="9" name="Slide Number Placeholder 3">
            <a:extLst>
              <a:ext uri="{FF2B5EF4-FFF2-40B4-BE49-F238E27FC236}">
                <a16:creationId xmlns:a16="http://schemas.microsoft.com/office/drawing/2014/main" id="{91D9459B-F5D2-E34A-9ADC-C5A396E51A40}"/>
              </a:ext>
            </a:extLst>
          </p:cNvPr>
          <p:cNvSpPr>
            <a:spLocks noGrp="1"/>
          </p:cNvSpPr>
          <p:nvPr>
            <p:ph type="sldNum" sz="quarter" idx="11"/>
          </p:nvPr>
        </p:nvSpPr>
        <p:spPr>
          <a:xfrm>
            <a:off x="6777038" y="63246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7A79AA-CD33-9448-B7F6-6F507EA8DB0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37315571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A806C63C-6ACD-C740-828C-E8F3C4F9DCA6}"/>
              </a:ext>
            </a:extLst>
          </p:cNvPr>
          <p:cNvSpPr>
            <a:spLocks noGrp="1"/>
          </p:cNvSpPr>
          <p:nvPr>
            <p:ph type="title"/>
          </p:nvPr>
        </p:nvSpPr>
        <p:spPr>
          <a:xfrm>
            <a:off x="228600" y="152400"/>
            <a:ext cx="8915400" cy="1066800"/>
          </a:xfrm>
        </p:spPr>
        <p:txBody>
          <a:bodyPr/>
          <a:lstStyle/>
          <a:p>
            <a:r>
              <a:rPr lang="en-US" altLang="en-US" dirty="0">
                <a:solidFill>
                  <a:srgbClr val="0070C0"/>
                </a:solidFill>
                <a:ea typeface="ＭＳ Ｐゴシック" panose="020B0600070205080204" pitchFamily="34" charset="-128"/>
              </a:rPr>
              <a:t>Flynn’</a:t>
            </a:r>
            <a:r>
              <a:rPr lang="en-US" altLang="ja-JP" dirty="0">
                <a:solidFill>
                  <a:srgbClr val="0070C0"/>
                </a:solidFill>
                <a:ea typeface="ＭＳ Ｐゴシック" panose="020B0600070205080204" pitchFamily="34" charset="-128"/>
              </a:rPr>
              <a:t>s Taxonomy of Computers</a:t>
            </a:r>
            <a:endParaRPr lang="en-US" altLang="en-US" dirty="0">
              <a:solidFill>
                <a:srgbClr val="0070C0"/>
              </a:solidFill>
              <a:ea typeface="ＭＳ Ｐゴシック" panose="020B0600070205080204" pitchFamily="34" charset="-128"/>
            </a:endParaRPr>
          </a:p>
        </p:txBody>
      </p:sp>
      <p:sp>
        <p:nvSpPr>
          <p:cNvPr id="99330" name="Content Placeholder 2">
            <a:extLst>
              <a:ext uri="{FF2B5EF4-FFF2-40B4-BE49-F238E27FC236}">
                <a16:creationId xmlns:a16="http://schemas.microsoft.com/office/drawing/2014/main" id="{088E1453-624C-254D-B33C-B28B92586DDB}"/>
              </a:ext>
            </a:extLst>
          </p:cNvPr>
          <p:cNvSpPr>
            <a:spLocks noGrp="1"/>
          </p:cNvSpPr>
          <p:nvPr>
            <p:ph idx="1"/>
          </p:nvPr>
        </p:nvSpPr>
        <p:spPr>
          <a:xfrm>
            <a:off x="228600" y="996950"/>
            <a:ext cx="8610600" cy="5194300"/>
          </a:xfrm>
        </p:spPr>
        <p:txBody>
          <a:bodyPr/>
          <a:lstStyle/>
          <a:p>
            <a:r>
              <a:rPr lang="en-US" altLang="en-US" dirty="0">
                <a:ea typeface="ＭＳ Ｐゴシック" panose="020B0600070205080204" pitchFamily="34" charset="-128"/>
              </a:rPr>
              <a:t>Mike Flynn, </a:t>
            </a:r>
            <a:r>
              <a:rPr lang="ja-JP" altLang="en-US" dirty="0">
                <a:ea typeface="ＭＳ Ｐゴシック" panose="020B0600070205080204" pitchFamily="34" charset="-128"/>
              </a:rPr>
              <a:t>“</a:t>
            </a:r>
            <a:r>
              <a:rPr lang="en-US" altLang="ja-JP" dirty="0">
                <a:solidFill>
                  <a:srgbClr val="0000FF"/>
                </a:solidFill>
                <a:ea typeface="ＭＳ Ｐゴシック" panose="020B0600070205080204" pitchFamily="34" charset="-128"/>
              </a:rPr>
              <a:t>Very High-Speed Computing Systems</a:t>
            </a:r>
            <a:r>
              <a:rPr lang="en-US" altLang="ja-JP" dirty="0">
                <a:ea typeface="ＭＳ Ｐゴシック" panose="020B0600070205080204" pitchFamily="34" charset="-128"/>
              </a:rPr>
              <a:t>,</a:t>
            </a:r>
            <a:r>
              <a:rPr lang="ja-JP" altLang="en-US" dirty="0">
                <a:ea typeface="ＭＳ Ｐゴシック" panose="020B0600070205080204" pitchFamily="34" charset="-128"/>
              </a:rPr>
              <a:t>”</a:t>
            </a:r>
            <a:r>
              <a:rPr lang="en-US" altLang="ja-JP" dirty="0">
                <a:ea typeface="ＭＳ Ｐゴシック" panose="020B0600070205080204" pitchFamily="34" charset="-128"/>
              </a:rPr>
              <a:t> Proc. of IEEE, 1966</a:t>
            </a:r>
          </a:p>
          <a:p>
            <a:endParaRPr lang="en-US" altLang="en-US" dirty="0">
              <a:ea typeface="ＭＳ Ｐゴシック" panose="020B0600070205080204" pitchFamily="34" charset="-128"/>
            </a:endParaRPr>
          </a:p>
          <a:p>
            <a:r>
              <a:rPr lang="en-US" altLang="en-US" dirty="0">
                <a:solidFill>
                  <a:srgbClr val="0000FF"/>
                </a:solidFill>
                <a:ea typeface="ＭＳ Ｐゴシック" panose="020B0600070205080204" pitchFamily="34" charset="-128"/>
              </a:rPr>
              <a:t>SISD</a:t>
            </a:r>
            <a:r>
              <a:rPr lang="en-US" altLang="en-US" dirty="0">
                <a:ea typeface="ＭＳ Ｐゴシック" panose="020B0600070205080204" pitchFamily="34" charset="-128"/>
              </a:rPr>
              <a:t>: Single instruction operates on single data element</a:t>
            </a:r>
          </a:p>
          <a:p>
            <a:r>
              <a:rPr lang="en-US" altLang="en-US" dirty="0">
                <a:solidFill>
                  <a:srgbClr val="0000FF"/>
                </a:solidFill>
                <a:ea typeface="ＭＳ Ｐゴシック" panose="020B0600070205080204" pitchFamily="34" charset="-128"/>
              </a:rPr>
              <a:t>SIMD</a:t>
            </a:r>
            <a:r>
              <a:rPr lang="en-US" altLang="en-US" dirty="0">
                <a:ea typeface="ＭＳ Ｐゴシック" panose="020B0600070205080204" pitchFamily="34" charset="-128"/>
              </a:rPr>
              <a:t>: Single instruction operates on multiple data elements</a:t>
            </a:r>
          </a:p>
          <a:p>
            <a:pPr lvl="1"/>
            <a:r>
              <a:rPr lang="en-US" altLang="en-US" dirty="0">
                <a:ea typeface="ＭＳ Ｐゴシック" panose="020B0600070205080204" pitchFamily="34" charset="-128"/>
              </a:rPr>
              <a:t>Array processor</a:t>
            </a:r>
          </a:p>
          <a:p>
            <a:pPr lvl="1"/>
            <a:r>
              <a:rPr lang="en-US" altLang="en-US" dirty="0">
                <a:ea typeface="ＭＳ Ｐゴシック" panose="020B0600070205080204" pitchFamily="34" charset="-128"/>
              </a:rPr>
              <a:t>Vector processor</a:t>
            </a:r>
          </a:p>
          <a:p>
            <a:r>
              <a:rPr lang="en-US" altLang="en-US" dirty="0">
                <a:solidFill>
                  <a:srgbClr val="0000FF"/>
                </a:solidFill>
                <a:ea typeface="ＭＳ Ｐゴシック" panose="020B0600070205080204" pitchFamily="34" charset="-128"/>
              </a:rPr>
              <a:t>MISD</a:t>
            </a:r>
            <a:r>
              <a:rPr lang="en-US" altLang="en-US" dirty="0">
                <a:ea typeface="ＭＳ Ｐゴシック" panose="020B0600070205080204" pitchFamily="34" charset="-128"/>
              </a:rPr>
              <a:t>: Multiple instructions operate on single data element</a:t>
            </a:r>
          </a:p>
          <a:p>
            <a:pPr lvl="1"/>
            <a:r>
              <a:rPr lang="en-US" altLang="en-US" dirty="0">
                <a:ea typeface="ＭＳ Ｐゴシック" panose="020B0600070205080204" pitchFamily="34" charset="-128"/>
              </a:rPr>
              <a:t>Closest form: systolic array processor, streaming processor</a:t>
            </a:r>
          </a:p>
          <a:p>
            <a:r>
              <a:rPr lang="en-US" altLang="en-US" dirty="0">
                <a:solidFill>
                  <a:srgbClr val="0000FF"/>
                </a:solidFill>
                <a:ea typeface="ＭＳ Ｐゴシック" panose="020B0600070205080204" pitchFamily="34" charset="-128"/>
              </a:rPr>
              <a:t>MIMD</a:t>
            </a:r>
            <a:r>
              <a:rPr lang="en-US" altLang="en-US" dirty="0">
                <a:ea typeface="ＭＳ Ｐゴシック" panose="020B0600070205080204" pitchFamily="34" charset="-128"/>
              </a:rPr>
              <a:t>: Multiple instructions operate on multiple data elements (multiple instruction streams)</a:t>
            </a:r>
          </a:p>
          <a:p>
            <a:pPr lvl="1"/>
            <a:r>
              <a:rPr lang="en-US" altLang="en-US" dirty="0">
                <a:ea typeface="ＭＳ Ｐゴシック" panose="020B0600070205080204" pitchFamily="34" charset="-128"/>
              </a:rPr>
              <a:t>Multiprocessor</a:t>
            </a:r>
          </a:p>
          <a:p>
            <a:pPr lvl="1"/>
            <a:r>
              <a:rPr lang="en-US" altLang="en-US" dirty="0">
                <a:ea typeface="ＭＳ Ｐゴシック" panose="020B0600070205080204" pitchFamily="34" charset="-128"/>
              </a:rPr>
              <a:t>Multithreaded processor</a:t>
            </a:r>
          </a:p>
        </p:txBody>
      </p:sp>
      <p:sp>
        <p:nvSpPr>
          <p:cNvPr id="83971" name="Slide Number Placeholder 3">
            <a:extLst>
              <a:ext uri="{FF2B5EF4-FFF2-40B4-BE49-F238E27FC236}">
                <a16:creationId xmlns:a16="http://schemas.microsoft.com/office/drawing/2014/main" id="{A5C4C039-DB0E-224A-8256-65C827EBF61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060815-FC1A-FF4B-8157-96B18EDFF55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2568489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67629E70-79D4-5441-AFE4-24A955E2DFCE}"/>
              </a:ext>
            </a:extLst>
          </p:cNvPr>
          <p:cNvSpPr>
            <a:spLocks noGrp="1"/>
          </p:cNvSpPr>
          <p:nvPr>
            <p:ph type="title"/>
          </p:nvPr>
        </p:nvSpPr>
        <p:spPr/>
        <p:txBody>
          <a:bodyPr/>
          <a:lstStyle/>
          <a:p>
            <a:r>
              <a:rPr lang="en-US" altLang="en-US" dirty="0">
                <a:solidFill>
                  <a:srgbClr val="0070C0"/>
                </a:solidFill>
                <a:ea typeface="ＭＳ Ｐゴシック" panose="020B0600070205080204" pitchFamily="34" charset="-128"/>
              </a:rPr>
              <a:t>Vector Processor Disadvantages</a:t>
            </a:r>
          </a:p>
        </p:txBody>
      </p:sp>
      <p:sp>
        <p:nvSpPr>
          <p:cNvPr id="46082" name="Content Placeholder 2">
            <a:extLst>
              <a:ext uri="{FF2B5EF4-FFF2-40B4-BE49-F238E27FC236}">
                <a16:creationId xmlns:a16="http://schemas.microsoft.com/office/drawing/2014/main" id="{8151C123-1B27-294D-8E03-D5F90A8FA272}"/>
              </a:ext>
            </a:extLst>
          </p:cNvPr>
          <p:cNvSpPr>
            <a:spLocks noGrp="1"/>
          </p:cNvSpPr>
          <p:nvPr>
            <p:ph idx="1"/>
          </p:nvPr>
        </p:nvSpPr>
        <p:spPr>
          <a:xfrm>
            <a:off x="228600" y="996950"/>
            <a:ext cx="8809038" cy="5194300"/>
          </a:xfrm>
        </p:spPr>
        <p:txBody>
          <a:bodyPr/>
          <a:lstStyle/>
          <a:p>
            <a:pPr>
              <a:buFont typeface="Wingdings" pitchFamily="2" charset="2"/>
              <a:buNone/>
            </a:pP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Works (only) if parallelism is regular (data/SIMD parallelism)</a:t>
            </a:r>
          </a:p>
          <a:p>
            <a:pPr>
              <a:buFont typeface="Wingdings" pitchFamily="2" charset="2"/>
              <a:buNone/>
            </a:pPr>
            <a:r>
              <a:rPr lang="en-US" altLang="en-US">
                <a:ea typeface="ＭＳ Ｐゴシック" panose="020B0600070205080204" pitchFamily="34" charset="-128"/>
              </a:rPr>
              <a:t>	++ Vector operations</a:t>
            </a:r>
          </a:p>
          <a:p>
            <a:pPr>
              <a:buFont typeface="Wingdings" pitchFamily="2" charset="2"/>
              <a:buNone/>
            </a:pPr>
            <a:r>
              <a:rPr lang="en-US" altLang="en-US">
                <a:ea typeface="ＭＳ Ｐゴシック" panose="020B0600070205080204" pitchFamily="34" charset="-128"/>
              </a:rPr>
              <a:t>    -- Very inefficient if parallelism is irregular</a:t>
            </a:r>
          </a:p>
          <a:p>
            <a:pPr>
              <a:buFont typeface="Wingdings" pitchFamily="2" charset="2"/>
              <a:buNone/>
            </a:pPr>
            <a:r>
              <a:rPr lang="en-US" altLang="en-US">
                <a:ea typeface="ＭＳ Ｐゴシック" panose="020B0600070205080204" pitchFamily="34" charset="-128"/>
              </a:rPr>
              <a:t>	    -- How about searching for a key in a linked list?</a:t>
            </a:r>
          </a:p>
          <a:p>
            <a:pPr>
              <a:buFont typeface="Wingdings" pitchFamily="2" charset="2"/>
              <a:buNone/>
            </a:pPr>
            <a:endParaRPr lang="en-US" altLang="en-US">
              <a:ea typeface="ＭＳ Ｐゴシック" panose="020B0600070205080204" pitchFamily="34" charset="-128"/>
            </a:endParaRPr>
          </a:p>
          <a:p>
            <a:pPr>
              <a:buFont typeface="Wingdings" pitchFamily="2" charset="2"/>
              <a:buNone/>
            </a:pPr>
            <a:endParaRPr lang="en-US" altLang="en-US">
              <a:ea typeface="ＭＳ Ｐゴシック" panose="020B0600070205080204" pitchFamily="34" charset="-128"/>
            </a:endParaRPr>
          </a:p>
          <a:p>
            <a:pPr>
              <a:buFont typeface="Wingdings" pitchFamily="2" charset="2"/>
              <a:buNone/>
            </a:pPr>
            <a:endParaRPr lang="en-US" altLang="en-US">
              <a:ea typeface="ＭＳ Ｐゴシック" panose="020B0600070205080204" pitchFamily="34" charset="-128"/>
            </a:endParaRPr>
          </a:p>
          <a:p>
            <a:pPr>
              <a:buFont typeface="Wingdings" pitchFamily="2" charset="2"/>
              <a:buNone/>
            </a:pPr>
            <a:endParaRPr lang="en-US" altLang="en-US">
              <a:ea typeface="ＭＳ Ｐゴシック" panose="020B0600070205080204" pitchFamily="34" charset="-128"/>
            </a:endParaRPr>
          </a:p>
        </p:txBody>
      </p:sp>
      <p:sp>
        <p:nvSpPr>
          <p:cNvPr id="46083" name="Slide Number Placeholder 3">
            <a:extLst>
              <a:ext uri="{FF2B5EF4-FFF2-40B4-BE49-F238E27FC236}">
                <a16:creationId xmlns:a16="http://schemas.microsoft.com/office/drawing/2014/main" id="{6E22779C-4765-AA4F-9DC2-79E80C6421E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34158C6-E0B7-574B-B800-715E71144777}" type="slidenum">
              <a:rPr lang="en-US" altLang="en-US" sz="1600">
                <a:solidFill>
                  <a:srgbClr val="000000"/>
                </a:solidFill>
                <a:latin typeface="Garamond" panose="02020404030301010803" pitchFamily="18" charset="0"/>
              </a:rPr>
              <a:pPr eaLnBrk="1" hangingPunct="1"/>
              <a:t>30</a:t>
            </a:fld>
            <a:endParaRPr lang="en-US" altLang="en-US" sz="1600">
              <a:solidFill>
                <a:srgbClr val="000000"/>
              </a:solidFill>
              <a:latin typeface="Garamond" panose="02020404030301010803" pitchFamily="18" charset="0"/>
            </a:endParaRPr>
          </a:p>
        </p:txBody>
      </p:sp>
      <p:pic>
        <p:nvPicPr>
          <p:cNvPr id="5" name="Picture 4">
            <a:extLst>
              <a:ext uri="{FF2B5EF4-FFF2-40B4-BE49-F238E27FC236}">
                <a16:creationId xmlns:a16="http://schemas.microsoft.com/office/drawing/2014/main" id="{C62BE6BF-7904-834C-9F25-AD428301C0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3" y="2940050"/>
            <a:ext cx="8928101"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424BBD2F-7FF4-B248-A684-38D0063ECA3E}"/>
              </a:ext>
            </a:extLst>
          </p:cNvPr>
          <p:cNvSpPr>
            <a:spLocks noChangeArrowheads="1"/>
          </p:cNvSpPr>
          <p:nvPr/>
        </p:nvSpPr>
        <p:spPr bwMode="auto">
          <a:xfrm>
            <a:off x="152400" y="6488113"/>
            <a:ext cx="845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solidFill>
                  <a:srgbClr val="000000"/>
                </a:solidFill>
                <a:latin typeface="Tahoma" panose="020B0604030504040204" pitchFamily="34" charset="0"/>
              </a:rPr>
              <a:t>Fisher, </a:t>
            </a:r>
            <a:r>
              <a:rPr lang="ja-JP" altLang="en-US" sz="1800">
                <a:solidFill>
                  <a:srgbClr val="000000"/>
                </a:solidFill>
                <a:latin typeface="Tahoma" panose="020B0604030504040204" pitchFamily="34" charset="0"/>
              </a:rPr>
              <a:t>“</a:t>
            </a:r>
            <a:r>
              <a:rPr lang="en-US" altLang="ja-JP" sz="1800" dirty="0">
                <a:solidFill>
                  <a:srgbClr val="0000FF"/>
                </a:solidFill>
                <a:latin typeface="Tahoma" panose="020B0604030504040204" pitchFamily="34" charset="0"/>
              </a:rPr>
              <a:t>Very Long Instruction Word architectures and the ELI-512</a:t>
            </a:r>
            <a:r>
              <a:rPr lang="en-US" altLang="ja-JP" sz="1800" dirty="0">
                <a:solidFill>
                  <a:srgbClr val="000000"/>
                </a:solidFill>
                <a:latin typeface="Tahoma" panose="020B0604030504040204" pitchFamily="34" charset="0"/>
              </a:rPr>
              <a:t>,</a:t>
            </a:r>
            <a:r>
              <a:rPr lang="ja-JP" altLang="en-US" sz="1800">
                <a:solidFill>
                  <a:srgbClr val="000000"/>
                </a:solidFill>
                <a:latin typeface="Tahoma" panose="020B0604030504040204" pitchFamily="34" charset="0"/>
              </a:rPr>
              <a:t>”</a:t>
            </a:r>
            <a:r>
              <a:rPr lang="en-US" altLang="ja-JP" sz="1800" dirty="0">
                <a:solidFill>
                  <a:srgbClr val="000000"/>
                </a:solidFill>
                <a:latin typeface="Tahoma" panose="020B0604030504040204" pitchFamily="34" charset="0"/>
              </a:rPr>
              <a:t> ISCA 1983.</a:t>
            </a:r>
            <a:endParaRPr lang="en-US" altLang="en-US" sz="18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211442147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2" name="Título 3"/>
          <p:cNvSpPr>
            <a:spLocks noGrp="1"/>
          </p:cNvSpPr>
          <p:nvPr>
            <p:ph type="title"/>
          </p:nvPr>
        </p:nvSpPr>
        <p:spPr/>
        <p:txBody>
          <a:bodyPr>
            <a:normAutofit/>
          </a:bodyPr>
          <a:lstStyle/>
          <a:p>
            <a:r>
              <a:rPr lang="en-US" altLang="en-US" dirty="0">
                <a:solidFill>
                  <a:srgbClr val="0070C0"/>
                </a:solidFill>
                <a:ea typeface="ＭＳ Ｐゴシック" charset="-128"/>
              </a:rPr>
              <a:t>Heterogeneous Computing Systems</a:t>
            </a:r>
          </a:p>
        </p:txBody>
      </p:sp>
      <p:sp>
        <p:nvSpPr>
          <p:cNvPr id="8" name="Marcador de contenido 7"/>
          <p:cNvSpPr>
            <a:spLocks noGrp="1"/>
          </p:cNvSpPr>
          <p:nvPr>
            <p:ph idx="1"/>
          </p:nvPr>
        </p:nvSpPr>
        <p:spPr>
          <a:xfrm>
            <a:off x="228600" y="908720"/>
            <a:ext cx="8610600" cy="5282530"/>
          </a:xfrm>
        </p:spPr>
        <p:txBody>
          <a:bodyPr/>
          <a:lstStyle/>
          <a:p>
            <a:pPr marL="342900" lvl="1" indent="-342900">
              <a:buClr>
                <a:schemeClr val="accent1"/>
              </a:buClr>
              <a:buSzPct val="65000"/>
              <a:buFont typeface="Wingdings" pitchFamily="2" charset="2"/>
              <a:buChar char="n"/>
              <a:defRPr/>
            </a:pPr>
            <a:r>
              <a:rPr lang="en-US" dirty="0">
                <a:latin typeface="Tahoma" charset="0"/>
                <a:ea typeface="ＭＳ Ｐゴシック" charset="0"/>
                <a:cs typeface="+mn-cs"/>
              </a:rPr>
              <a:t>The end of Moore’s law created </a:t>
            </a:r>
            <a:r>
              <a:rPr lang="en-US" dirty="0">
                <a:solidFill>
                  <a:srgbClr val="C00000"/>
                </a:solidFill>
                <a:latin typeface="Tahoma" charset="0"/>
                <a:ea typeface="ＭＳ Ｐゴシック" charset="0"/>
                <a:cs typeface="+mn-cs"/>
              </a:rPr>
              <a:t>the need for heterogeneous systems</a:t>
            </a:r>
          </a:p>
          <a:p>
            <a:pPr marL="695325" lvl="2" indent="-342900">
              <a:defRPr/>
            </a:pPr>
            <a:r>
              <a:rPr lang="en-US" dirty="0">
                <a:latin typeface="Tahoma" charset="0"/>
                <a:ea typeface="ＭＳ Ｐゴシック" charset="0"/>
                <a:cs typeface="+mn-cs"/>
              </a:rPr>
              <a:t>More </a:t>
            </a:r>
            <a:r>
              <a:rPr lang="en-US" dirty="0">
                <a:solidFill>
                  <a:srgbClr val="0000FF"/>
                </a:solidFill>
                <a:latin typeface="Tahoma" charset="0"/>
                <a:ea typeface="ＭＳ Ｐゴシック" charset="0"/>
                <a:cs typeface="+mn-cs"/>
              </a:rPr>
              <a:t>suitable devices </a:t>
            </a:r>
            <a:r>
              <a:rPr lang="en-US" dirty="0">
                <a:latin typeface="Tahoma" charset="0"/>
                <a:ea typeface="ＭＳ Ｐゴシック" charset="0"/>
                <a:cs typeface="+mn-cs"/>
              </a:rPr>
              <a:t>for each type of workload</a:t>
            </a:r>
          </a:p>
          <a:p>
            <a:pPr marL="695325" lvl="2" indent="-342900">
              <a:defRPr/>
            </a:pPr>
            <a:r>
              <a:rPr lang="en-US" dirty="0">
                <a:latin typeface="Tahoma" charset="0"/>
                <a:ea typeface="ＭＳ Ｐゴシック" charset="0"/>
                <a:cs typeface="+mn-cs"/>
              </a:rPr>
              <a:t>Increased </a:t>
            </a:r>
            <a:r>
              <a:rPr lang="en-US" dirty="0">
                <a:solidFill>
                  <a:srgbClr val="00B050"/>
                </a:solidFill>
                <a:latin typeface="Tahoma" charset="0"/>
                <a:ea typeface="ＭＳ Ｐゴシック" charset="0"/>
                <a:cs typeface="+mn-cs"/>
              </a:rPr>
              <a:t>performance and energy efficiency</a:t>
            </a:r>
            <a:endParaRPr lang="en-US" dirty="0">
              <a:solidFill>
                <a:srgbClr val="00B050"/>
              </a:solidFill>
              <a:latin typeface="Tahoma" charset="0"/>
              <a:ea typeface="ＭＳ Ｐゴシック" charset="0"/>
            </a:endParaRPr>
          </a:p>
        </p:txBody>
      </p:sp>
      <p:sp>
        <p:nvSpPr>
          <p:cNvPr id="3" name="Slide Number Placeholder 2"/>
          <p:cNvSpPr>
            <a:spLocks noGrp="1"/>
          </p:cNvSpPr>
          <p:nvPr>
            <p:ph type="sldNum" sz="quarter" idx="11"/>
          </p:nvPr>
        </p:nvSpPr>
        <p:spPr/>
        <p:txBody>
          <a:bodyPr/>
          <a:lstStyle/>
          <a:p>
            <a:fld id="{11285301-7C64-3D4A-A11D-A303F06F8BE6}" type="slidenum">
              <a:rPr lang="en-US" altLang="en-US" smtClean="0"/>
              <a:pPr/>
              <a:t>31</a:t>
            </a:fld>
            <a:endParaRPr lang="en-US" altLang="en-US" dirty="0"/>
          </a:p>
        </p:txBody>
      </p:sp>
      <p:sp>
        <p:nvSpPr>
          <p:cNvPr id="9" name="Rectángulo 5">
            <a:extLst>
              <a:ext uri="{FF2B5EF4-FFF2-40B4-BE49-F238E27FC236}">
                <a16:creationId xmlns:a16="http://schemas.microsoft.com/office/drawing/2014/main" id="{940CB302-1940-B445-B922-95690873458D}"/>
              </a:ext>
            </a:extLst>
          </p:cNvPr>
          <p:cNvSpPr/>
          <p:nvPr/>
        </p:nvSpPr>
        <p:spPr>
          <a:xfrm>
            <a:off x="1386902" y="2636912"/>
            <a:ext cx="6560899" cy="27964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Conector angular 6">
            <a:extLst>
              <a:ext uri="{FF2B5EF4-FFF2-40B4-BE49-F238E27FC236}">
                <a16:creationId xmlns:a16="http://schemas.microsoft.com/office/drawing/2014/main" id="{07820135-49DC-B741-BF2D-753F43DD1452}"/>
              </a:ext>
            </a:extLst>
          </p:cNvPr>
          <p:cNvCxnSpPr/>
          <p:nvPr/>
        </p:nvCxnSpPr>
        <p:spPr>
          <a:xfrm rot="16200000" flipV="1">
            <a:off x="3855118" y="4357947"/>
            <a:ext cx="995514" cy="2"/>
          </a:xfrm>
          <a:prstGeom prst="bentConnector3">
            <a:avLst>
              <a:gd name="adj1" fmla="val 50000"/>
            </a:avLst>
          </a:prstGeom>
          <a:ln w="38100">
            <a:solidFill>
              <a:schemeClr val="tx1"/>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 name="Rectángulo redondeado 8">
            <a:extLst>
              <a:ext uri="{FF2B5EF4-FFF2-40B4-BE49-F238E27FC236}">
                <a16:creationId xmlns:a16="http://schemas.microsoft.com/office/drawing/2014/main" id="{9F1BDF28-61B6-8B4C-976B-4E2D7700F050}"/>
              </a:ext>
            </a:extLst>
          </p:cNvPr>
          <p:cNvSpPr/>
          <p:nvPr/>
        </p:nvSpPr>
        <p:spPr>
          <a:xfrm>
            <a:off x="1459368" y="2694634"/>
            <a:ext cx="537779" cy="537778"/>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CPU core 0</a:t>
            </a:r>
          </a:p>
        </p:txBody>
      </p:sp>
      <p:sp>
        <p:nvSpPr>
          <p:cNvPr id="12" name="Rectángulo redondeado 9">
            <a:extLst>
              <a:ext uri="{FF2B5EF4-FFF2-40B4-BE49-F238E27FC236}">
                <a16:creationId xmlns:a16="http://schemas.microsoft.com/office/drawing/2014/main" id="{6D31DD04-CC1A-D34A-83E3-D799DA931217}"/>
              </a:ext>
            </a:extLst>
          </p:cNvPr>
          <p:cNvSpPr/>
          <p:nvPr/>
        </p:nvSpPr>
        <p:spPr>
          <a:xfrm>
            <a:off x="2052300" y="2694634"/>
            <a:ext cx="537779" cy="537778"/>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CPU core 1</a:t>
            </a:r>
          </a:p>
        </p:txBody>
      </p:sp>
      <p:sp>
        <p:nvSpPr>
          <p:cNvPr id="13" name="Rectángulo redondeado 10">
            <a:extLst>
              <a:ext uri="{FF2B5EF4-FFF2-40B4-BE49-F238E27FC236}">
                <a16:creationId xmlns:a16="http://schemas.microsoft.com/office/drawing/2014/main" id="{D528A367-F944-9342-BCB7-C6CA7FBC308F}"/>
              </a:ext>
            </a:extLst>
          </p:cNvPr>
          <p:cNvSpPr/>
          <p:nvPr/>
        </p:nvSpPr>
        <p:spPr>
          <a:xfrm>
            <a:off x="2854320" y="2700754"/>
            <a:ext cx="537779" cy="537778"/>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CPU core N-1</a:t>
            </a:r>
          </a:p>
        </p:txBody>
      </p:sp>
      <p:sp>
        <p:nvSpPr>
          <p:cNvPr id="14" name="CuadroTexto 11">
            <a:extLst>
              <a:ext uri="{FF2B5EF4-FFF2-40B4-BE49-F238E27FC236}">
                <a16:creationId xmlns:a16="http://schemas.microsoft.com/office/drawing/2014/main" id="{FCCB9A6D-72E9-D64A-89FD-5540E2DF75ED}"/>
              </a:ext>
            </a:extLst>
          </p:cNvPr>
          <p:cNvSpPr txBox="1"/>
          <p:nvPr/>
        </p:nvSpPr>
        <p:spPr>
          <a:xfrm>
            <a:off x="2603577" y="2782656"/>
            <a:ext cx="256968" cy="275859"/>
          </a:xfrm>
          <a:prstGeom prst="rect">
            <a:avLst/>
          </a:prstGeom>
          <a:noFill/>
        </p:spPr>
        <p:txBody>
          <a:bodyPr wrap="none" rtlCol="0">
            <a:spAutoFit/>
          </a:bodyPr>
          <a:lstStyle/>
          <a:p>
            <a:r>
              <a:rPr lang="is-IS" dirty="0"/>
              <a:t>…</a:t>
            </a:r>
            <a:endParaRPr lang="en-US" dirty="0"/>
          </a:p>
        </p:txBody>
      </p:sp>
      <p:sp>
        <p:nvSpPr>
          <p:cNvPr id="15" name="Rectángulo redondeado 12">
            <a:extLst>
              <a:ext uri="{FF2B5EF4-FFF2-40B4-BE49-F238E27FC236}">
                <a16:creationId xmlns:a16="http://schemas.microsoft.com/office/drawing/2014/main" id="{DD641D97-7DE2-4842-80AF-4183F3A628F7}"/>
              </a:ext>
            </a:extLst>
          </p:cNvPr>
          <p:cNvSpPr/>
          <p:nvPr/>
        </p:nvSpPr>
        <p:spPr>
          <a:xfrm>
            <a:off x="1465593" y="3268131"/>
            <a:ext cx="537779" cy="268888"/>
          </a:xfrm>
          <a:prstGeom prst="roundRect">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L1</a:t>
            </a:r>
          </a:p>
        </p:txBody>
      </p:sp>
      <p:sp>
        <p:nvSpPr>
          <p:cNvPr id="16" name="Rectángulo redondeado 13">
            <a:extLst>
              <a:ext uri="{FF2B5EF4-FFF2-40B4-BE49-F238E27FC236}">
                <a16:creationId xmlns:a16="http://schemas.microsoft.com/office/drawing/2014/main" id="{EA31402A-1F33-C144-8CE7-2F1AEECD2F13}"/>
              </a:ext>
            </a:extLst>
          </p:cNvPr>
          <p:cNvSpPr/>
          <p:nvPr/>
        </p:nvSpPr>
        <p:spPr>
          <a:xfrm>
            <a:off x="2058525" y="3268131"/>
            <a:ext cx="537779" cy="268888"/>
          </a:xfrm>
          <a:prstGeom prst="roundRect">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L1</a:t>
            </a:r>
          </a:p>
        </p:txBody>
      </p:sp>
      <p:sp>
        <p:nvSpPr>
          <p:cNvPr id="17" name="Rectángulo redondeado 14">
            <a:extLst>
              <a:ext uri="{FF2B5EF4-FFF2-40B4-BE49-F238E27FC236}">
                <a16:creationId xmlns:a16="http://schemas.microsoft.com/office/drawing/2014/main" id="{7CB0F8F8-6C9F-9640-BEE7-406447513B05}"/>
              </a:ext>
            </a:extLst>
          </p:cNvPr>
          <p:cNvSpPr/>
          <p:nvPr/>
        </p:nvSpPr>
        <p:spPr>
          <a:xfrm>
            <a:off x="2860544" y="3274251"/>
            <a:ext cx="537779" cy="268888"/>
          </a:xfrm>
          <a:prstGeom prst="roundRect">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L1</a:t>
            </a:r>
          </a:p>
        </p:txBody>
      </p:sp>
      <p:sp>
        <p:nvSpPr>
          <p:cNvPr id="18" name="CuadroTexto 15">
            <a:extLst>
              <a:ext uri="{FF2B5EF4-FFF2-40B4-BE49-F238E27FC236}">
                <a16:creationId xmlns:a16="http://schemas.microsoft.com/office/drawing/2014/main" id="{41F579CE-3287-9F4E-BB4D-B1154B4F77E1}"/>
              </a:ext>
            </a:extLst>
          </p:cNvPr>
          <p:cNvSpPr txBox="1"/>
          <p:nvPr/>
        </p:nvSpPr>
        <p:spPr>
          <a:xfrm>
            <a:off x="2600054" y="3219229"/>
            <a:ext cx="256968" cy="275859"/>
          </a:xfrm>
          <a:prstGeom prst="rect">
            <a:avLst/>
          </a:prstGeom>
          <a:noFill/>
        </p:spPr>
        <p:txBody>
          <a:bodyPr wrap="none" rtlCol="0">
            <a:spAutoFit/>
          </a:bodyPr>
          <a:lstStyle/>
          <a:p>
            <a:r>
              <a:rPr lang="is-IS" dirty="0"/>
              <a:t>…</a:t>
            </a:r>
            <a:endParaRPr lang="en-US" dirty="0"/>
          </a:p>
        </p:txBody>
      </p:sp>
      <p:sp>
        <p:nvSpPr>
          <p:cNvPr id="19" name="Rectángulo redondeado 16">
            <a:extLst>
              <a:ext uri="{FF2B5EF4-FFF2-40B4-BE49-F238E27FC236}">
                <a16:creationId xmlns:a16="http://schemas.microsoft.com/office/drawing/2014/main" id="{3971085A-87EC-5843-99DD-0294C7F2BD8A}"/>
              </a:ext>
            </a:extLst>
          </p:cNvPr>
          <p:cNvSpPr/>
          <p:nvPr/>
        </p:nvSpPr>
        <p:spPr>
          <a:xfrm>
            <a:off x="1459367" y="3581577"/>
            <a:ext cx="1938955" cy="268885"/>
          </a:xfrm>
          <a:prstGeom prst="roundRect">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L2</a:t>
            </a:r>
          </a:p>
        </p:txBody>
      </p:sp>
      <p:grpSp>
        <p:nvGrpSpPr>
          <p:cNvPr id="20" name="Agrupar 32">
            <a:extLst>
              <a:ext uri="{FF2B5EF4-FFF2-40B4-BE49-F238E27FC236}">
                <a16:creationId xmlns:a16="http://schemas.microsoft.com/office/drawing/2014/main" id="{5A8A6A6E-98BF-7443-99AE-BC1C7A607516}"/>
              </a:ext>
            </a:extLst>
          </p:cNvPr>
          <p:cNvGrpSpPr/>
          <p:nvPr/>
        </p:nvGrpSpPr>
        <p:grpSpPr>
          <a:xfrm>
            <a:off x="5941129" y="2708423"/>
            <a:ext cx="1938955" cy="830235"/>
            <a:chOff x="6445544" y="424377"/>
            <a:chExt cx="2595952" cy="1111553"/>
          </a:xfrm>
        </p:grpSpPr>
        <p:sp>
          <p:nvSpPr>
            <p:cNvPr id="21" name="Rectángulo redondeado 34">
              <a:extLst>
                <a:ext uri="{FF2B5EF4-FFF2-40B4-BE49-F238E27FC236}">
                  <a16:creationId xmlns:a16="http://schemas.microsoft.com/office/drawing/2014/main" id="{CD786A82-D027-104D-814C-4579225D9856}"/>
                </a:ext>
              </a:extLst>
            </p:cNvPr>
            <p:cNvSpPr/>
            <p:nvPr/>
          </p:nvSpPr>
          <p:spPr>
            <a:xfrm>
              <a:off x="6445544" y="424377"/>
              <a:ext cx="2595952" cy="1109357"/>
            </a:xfrm>
            <a:prstGeom prst="roundRect">
              <a:avLst/>
            </a:prstGeom>
            <a:solidFill>
              <a:srgbClr val="DCE6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360000" rtlCol="0" anchor="ctr"/>
            <a:lstStyle/>
            <a:p>
              <a:pPr algn="ctr"/>
              <a:r>
                <a:rPr lang="en-US" sz="1400" dirty="0">
                  <a:solidFill>
                    <a:schemeClr val="tx1"/>
                  </a:solidFill>
                </a:rPr>
                <a:t>FPGA</a:t>
              </a:r>
            </a:p>
          </p:txBody>
        </p:sp>
        <p:sp>
          <p:nvSpPr>
            <p:cNvPr id="22" name="Rectángulo redondeado 35">
              <a:extLst>
                <a:ext uri="{FF2B5EF4-FFF2-40B4-BE49-F238E27FC236}">
                  <a16:creationId xmlns:a16="http://schemas.microsoft.com/office/drawing/2014/main" id="{1A762B51-E7C4-544B-9D54-235A4ACC5481}"/>
                </a:ext>
              </a:extLst>
            </p:cNvPr>
            <p:cNvSpPr/>
            <p:nvPr/>
          </p:nvSpPr>
          <p:spPr>
            <a:xfrm>
              <a:off x="7627723" y="1175936"/>
              <a:ext cx="695164" cy="359994"/>
            </a:xfrm>
            <a:prstGeom prst="roundRect">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DMA</a:t>
              </a:r>
            </a:p>
          </p:txBody>
        </p:sp>
        <p:sp>
          <p:nvSpPr>
            <p:cNvPr id="23" name="Rectángulo redondeado 33">
              <a:extLst>
                <a:ext uri="{FF2B5EF4-FFF2-40B4-BE49-F238E27FC236}">
                  <a16:creationId xmlns:a16="http://schemas.microsoft.com/office/drawing/2014/main" id="{E3F52DE2-DECB-9E43-9211-27FAB94F1DBA}"/>
                </a:ext>
              </a:extLst>
            </p:cNvPr>
            <p:cNvSpPr/>
            <p:nvPr/>
          </p:nvSpPr>
          <p:spPr>
            <a:xfrm>
              <a:off x="6559718" y="1055888"/>
              <a:ext cx="1060551" cy="480042"/>
            </a:xfrm>
            <a:prstGeom prst="roundRect">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Scratchpad</a:t>
              </a:r>
            </a:p>
          </p:txBody>
        </p:sp>
      </p:grpSp>
      <p:sp>
        <p:nvSpPr>
          <p:cNvPr id="24" name="Rectángulo redondeado 36">
            <a:extLst>
              <a:ext uri="{FF2B5EF4-FFF2-40B4-BE49-F238E27FC236}">
                <a16:creationId xmlns:a16="http://schemas.microsoft.com/office/drawing/2014/main" id="{B96B00BE-9128-1941-AE2E-895E403C4559}"/>
              </a:ext>
            </a:extLst>
          </p:cNvPr>
          <p:cNvSpPr/>
          <p:nvPr/>
        </p:nvSpPr>
        <p:spPr>
          <a:xfrm>
            <a:off x="2786658" y="4311553"/>
            <a:ext cx="3764450" cy="134438"/>
          </a:xfrm>
          <a:prstGeom prst="roundRect">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Coherent interconnect</a:t>
            </a:r>
          </a:p>
        </p:txBody>
      </p:sp>
      <p:cxnSp>
        <p:nvCxnSpPr>
          <p:cNvPr id="25" name="Conector angular 37">
            <a:extLst>
              <a:ext uri="{FF2B5EF4-FFF2-40B4-BE49-F238E27FC236}">
                <a16:creationId xmlns:a16="http://schemas.microsoft.com/office/drawing/2014/main" id="{31276FC1-B18E-D747-9512-81A12E9F67DE}"/>
              </a:ext>
            </a:extLst>
          </p:cNvPr>
          <p:cNvCxnSpPr/>
          <p:nvPr/>
        </p:nvCxnSpPr>
        <p:spPr>
          <a:xfrm rot="16200000" flipV="1">
            <a:off x="2976143" y="3949281"/>
            <a:ext cx="461093" cy="263449"/>
          </a:xfrm>
          <a:prstGeom prst="bentConnector3">
            <a:avLst>
              <a:gd name="adj1" fmla="val 50000"/>
            </a:avLst>
          </a:prstGeom>
          <a:ln w="381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Conector angular 38">
            <a:extLst>
              <a:ext uri="{FF2B5EF4-FFF2-40B4-BE49-F238E27FC236}">
                <a16:creationId xmlns:a16="http://schemas.microsoft.com/office/drawing/2014/main" id="{CAA8C96F-309E-3E44-95E4-9AB84EBB4827}"/>
              </a:ext>
            </a:extLst>
          </p:cNvPr>
          <p:cNvCxnSpPr>
            <a:endCxn id="23" idx="2"/>
          </p:cNvCxnSpPr>
          <p:nvPr/>
        </p:nvCxnSpPr>
        <p:spPr>
          <a:xfrm rot="5400000" flipH="1" flipV="1">
            <a:off x="5928305" y="3817381"/>
            <a:ext cx="772896" cy="215450"/>
          </a:xfrm>
          <a:prstGeom prst="bentConnector3">
            <a:avLst>
              <a:gd name="adj1" fmla="val 50000"/>
            </a:avLst>
          </a:prstGeom>
          <a:ln w="381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ector angular 39">
            <a:extLst>
              <a:ext uri="{FF2B5EF4-FFF2-40B4-BE49-F238E27FC236}">
                <a16:creationId xmlns:a16="http://schemas.microsoft.com/office/drawing/2014/main" id="{0CA36627-D68D-7A4C-BC85-DCF4FDE33B94}"/>
              </a:ext>
            </a:extLst>
          </p:cNvPr>
          <p:cNvCxnSpPr>
            <a:stCxn id="24" idx="0"/>
            <a:endCxn id="45" idx="2"/>
          </p:cNvCxnSpPr>
          <p:nvPr/>
        </p:nvCxnSpPr>
        <p:spPr>
          <a:xfrm rot="5400000" flipH="1" flipV="1">
            <a:off x="4438758" y="4080585"/>
            <a:ext cx="461094" cy="843"/>
          </a:xfrm>
          <a:prstGeom prst="bentConnector3">
            <a:avLst>
              <a:gd name="adj1" fmla="val 50000"/>
            </a:avLst>
          </a:prstGeom>
          <a:ln w="381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Rectángulo redondeado 40">
            <a:extLst>
              <a:ext uri="{FF2B5EF4-FFF2-40B4-BE49-F238E27FC236}">
                <a16:creationId xmlns:a16="http://schemas.microsoft.com/office/drawing/2014/main" id="{1601BC94-21C5-804B-8085-9B910A82E746}"/>
              </a:ext>
            </a:extLst>
          </p:cNvPr>
          <p:cNvSpPr/>
          <p:nvPr/>
        </p:nvSpPr>
        <p:spPr>
          <a:xfrm>
            <a:off x="2791479" y="4532493"/>
            <a:ext cx="3764450" cy="268885"/>
          </a:xfrm>
          <a:prstGeom prst="roundRect">
            <a:avLst/>
          </a:prstGeom>
          <a:solidFill>
            <a:schemeClr val="accent2">
              <a:lumMod val="20000"/>
              <a:lumOff val="80000"/>
              <a:alpha val="5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LLC</a:t>
            </a:r>
          </a:p>
        </p:txBody>
      </p:sp>
      <p:sp>
        <p:nvSpPr>
          <p:cNvPr id="29" name="Rectángulo redondeado 41">
            <a:extLst>
              <a:ext uri="{FF2B5EF4-FFF2-40B4-BE49-F238E27FC236}">
                <a16:creationId xmlns:a16="http://schemas.microsoft.com/office/drawing/2014/main" id="{57750A6C-51F7-104A-AF8D-104EC73E4B7F}"/>
              </a:ext>
            </a:extLst>
          </p:cNvPr>
          <p:cNvSpPr/>
          <p:nvPr/>
        </p:nvSpPr>
        <p:spPr>
          <a:xfrm>
            <a:off x="1985117" y="5109988"/>
            <a:ext cx="5377786" cy="268885"/>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DRAM controller</a:t>
            </a:r>
          </a:p>
        </p:txBody>
      </p:sp>
      <p:sp>
        <p:nvSpPr>
          <p:cNvPr id="30" name="Rectángulo redondeado 42">
            <a:extLst>
              <a:ext uri="{FF2B5EF4-FFF2-40B4-BE49-F238E27FC236}">
                <a16:creationId xmlns:a16="http://schemas.microsoft.com/office/drawing/2014/main" id="{DCA10250-44ED-2A41-A538-E81AAC6C3B71}"/>
              </a:ext>
            </a:extLst>
          </p:cNvPr>
          <p:cNvSpPr/>
          <p:nvPr/>
        </p:nvSpPr>
        <p:spPr>
          <a:xfrm>
            <a:off x="1985117" y="5487550"/>
            <a:ext cx="1263779" cy="537778"/>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DRAM</a:t>
            </a:r>
          </a:p>
        </p:txBody>
      </p:sp>
      <p:sp>
        <p:nvSpPr>
          <p:cNvPr id="31" name="Rectángulo redondeado 43">
            <a:extLst>
              <a:ext uri="{FF2B5EF4-FFF2-40B4-BE49-F238E27FC236}">
                <a16:creationId xmlns:a16="http://schemas.microsoft.com/office/drawing/2014/main" id="{048BE3A2-BBC8-4F4C-A6BD-46D029A39490}"/>
              </a:ext>
            </a:extLst>
          </p:cNvPr>
          <p:cNvSpPr/>
          <p:nvPr/>
        </p:nvSpPr>
        <p:spPr>
          <a:xfrm>
            <a:off x="3350533" y="5487550"/>
            <a:ext cx="1263779" cy="537778"/>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DRAM</a:t>
            </a:r>
          </a:p>
        </p:txBody>
      </p:sp>
      <p:sp>
        <p:nvSpPr>
          <p:cNvPr id="32" name="Rectángulo redondeado 44">
            <a:extLst>
              <a:ext uri="{FF2B5EF4-FFF2-40B4-BE49-F238E27FC236}">
                <a16:creationId xmlns:a16="http://schemas.microsoft.com/office/drawing/2014/main" id="{617A2DFA-D51D-2F49-B1D7-9CCE98052827}"/>
              </a:ext>
            </a:extLst>
          </p:cNvPr>
          <p:cNvSpPr/>
          <p:nvPr/>
        </p:nvSpPr>
        <p:spPr>
          <a:xfrm>
            <a:off x="4723492" y="5487550"/>
            <a:ext cx="1263779" cy="537778"/>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DRAM</a:t>
            </a:r>
          </a:p>
        </p:txBody>
      </p:sp>
      <p:sp>
        <p:nvSpPr>
          <p:cNvPr id="33" name="Rectángulo redondeado 45">
            <a:extLst>
              <a:ext uri="{FF2B5EF4-FFF2-40B4-BE49-F238E27FC236}">
                <a16:creationId xmlns:a16="http://schemas.microsoft.com/office/drawing/2014/main" id="{5063EB9C-53EE-1A49-A07B-AB867EC1E9FC}"/>
              </a:ext>
            </a:extLst>
          </p:cNvPr>
          <p:cNvSpPr/>
          <p:nvPr/>
        </p:nvSpPr>
        <p:spPr>
          <a:xfrm>
            <a:off x="6091759" y="5487550"/>
            <a:ext cx="1263779" cy="537778"/>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DRAM</a:t>
            </a:r>
          </a:p>
        </p:txBody>
      </p:sp>
      <p:cxnSp>
        <p:nvCxnSpPr>
          <p:cNvPr id="34" name="Conector angular 46">
            <a:extLst>
              <a:ext uri="{FF2B5EF4-FFF2-40B4-BE49-F238E27FC236}">
                <a16:creationId xmlns:a16="http://schemas.microsoft.com/office/drawing/2014/main" id="{F4C16067-CF6A-E14F-96BC-4898250B159A}"/>
              </a:ext>
            </a:extLst>
          </p:cNvPr>
          <p:cNvCxnSpPr/>
          <p:nvPr/>
        </p:nvCxnSpPr>
        <p:spPr>
          <a:xfrm rot="16200000" flipV="1">
            <a:off x="1788352" y="4361664"/>
            <a:ext cx="1022409" cy="2"/>
          </a:xfrm>
          <a:prstGeom prst="bentConnector3">
            <a:avLst>
              <a:gd name="adj1" fmla="val 50000"/>
            </a:avLst>
          </a:prstGeom>
          <a:ln w="38100">
            <a:solidFill>
              <a:schemeClr val="tx1"/>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Conector angular 47">
            <a:extLst>
              <a:ext uri="{FF2B5EF4-FFF2-40B4-BE49-F238E27FC236}">
                <a16:creationId xmlns:a16="http://schemas.microsoft.com/office/drawing/2014/main" id="{7E9EE09B-D5FC-1149-A679-7E5B1BE70242}"/>
              </a:ext>
            </a:extLst>
          </p:cNvPr>
          <p:cNvCxnSpPr>
            <a:endCxn id="22" idx="2"/>
          </p:cNvCxnSpPr>
          <p:nvPr/>
        </p:nvCxnSpPr>
        <p:spPr>
          <a:xfrm rot="16200000" flipV="1">
            <a:off x="6416626" y="4205763"/>
            <a:ext cx="1334212" cy="1"/>
          </a:xfrm>
          <a:prstGeom prst="bentConnector3">
            <a:avLst>
              <a:gd name="adj1" fmla="val 50000"/>
            </a:avLst>
          </a:prstGeom>
          <a:ln w="38100">
            <a:solidFill>
              <a:schemeClr val="tx1"/>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6" name="Rectángulo redondeado 48">
            <a:extLst>
              <a:ext uri="{FF2B5EF4-FFF2-40B4-BE49-F238E27FC236}">
                <a16:creationId xmlns:a16="http://schemas.microsoft.com/office/drawing/2014/main" id="{6131D549-8987-A548-AFB7-BD2CE1F476FC}"/>
              </a:ext>
            </a:extLst>
          </p:cNvPr>
          <p:cNvSpPr/>
          <p:nvPr/>
        </p:nvSpPr>
        <p:spPr>
          <a:xfrm>
            <a:off x="1985117" y="4872871"/>
            <a:ext cx="5358227" cy="134438"/>
          </a:xfrm>
          <a:prstGeom prst="roundRect">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Crossbar</a:t>
            </a:r>
          </a:p>
        </p:txBody>
      </p:sp>
      <p:grpSp>
        <p:nvGrpSpPr>
          <p:cNvPr id="37" name="Agrupar 55">
            <a:extLst>
              <a:ext uri="{FF2B5EF4-FFF2-40B4-BE49-F238E27FC236}">
                <a16:creationId xmlns:a16="http://schemas.microsoft.com/office/drawing/2014/main" id="{621A3311-4CAB-1E4B-A2F9-1C712F5E5EF1}"/>
              </a:ext>
            </a:extLst>
          </p:cNvPr>
          <p:cNvGrpSpPr/>
          <p:nvPr/>
        </p:nvGrpSpPr>
        <p:grpSpPr>
          <a:xfrm>
            <a:off x="7765574" y="5552425"/>
            <a:ext cx="1225757" cy="779885"/>
            <a:chOff x="71787" y="4277983"/>
            <a:chExt cx="1225757" cy="882544"/>
          </a:xfrm>
        </p:grpSpPr>
        <p:cxnSp>
          <p:nvCxnSpPr>
            <p:cNvPr id="38" name="Conector angular 49">
              <a:extLst>
                <a:ext uri="{FF2B5EF4-FFF2-40B4-BE49-F238E27FC236}">
                  <a16:creationId xmlns:a16="http://schemas.microsoft.com/office/drawing/2014/main" id="{726C3E99-15CA-9646-9F2D-BA28EB8BC9DF}"/>
                </a:ext>
              </a:extLst>
            </p:cNvPr>
            <p:cNvCxnSpPr/>
            <p:nvPr/>
          </p:nvCxnSpPr>
          <p:spPr>
            <a:xfrm rot="16200000" flipV="1">
              <a:off x="-51931" y="4498579"/>
              <a:ext cx="403334" cy="2"/>
            </a:xfrm>
            <a:prstGeom prst="bentConnector3">
              <a:avLst>
                <a:gd name="adj1" fmla="val 50000"/>
              </a:avLst>
            </a:prstGeom>
            <a:ln w="28575">
              <a:solidFill>
                <a:schemeClr val="tx1"/>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Conector angular 50">
              <a:extLst>
                <a:ext uri="{FF2B5EF4-FFF2-40B4-BE49-F238E27FC236}">
                  <a16:creationId xmlns:a16="http://schemas.microsoft.com/office/drawing/2014/main" id="{01A7E226-B9DC-BE4B-BFAA-64EFD18DE3A2}"/>
                </a:ext>
              </a:extLst>
            </p:cNvPr>
            <p:cNvCxnSpPr/>
            <p:nvPr/>
          </p:nvCxnSpPr>
          <p:spPr>
            <a:xfrm rot="5400000" flipH="1" flipV="1">
              <a:off x="-52448" y="4948027"/>
              <a:ext cx="403334" cy="843"/>
            </a:xfrm>
            <a:prstGeom prst="bentConnector3">
              <a:avLst>
                <a:gd name="adj1" fmla="val 50000"/>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0" name="CuadroTexto 51">
              <a:extLst>
                <a:ext uri="{FF2B5EF4-FFF2-40B4-BE49-F238E27FC236}">
                  <a16:creationId xmlns:a16="http://schemas.microsoft.com/office/drawing/2014/main" id="{1A5DE056-E361-8849-8D8B-1787424C9AB6}"/>
                </a:ext>
              </a:extLst>
            </p:cNvPr>
            <p:cNvSpPr txBox="1"/>
            <p:nvPr/>
          </p:nvSpPr>
          <p:spPr>
            <a:xfrm>
              <a:off x="170049" y="4831622"/>
              <a:ext cx="884602" cy="246221"/>
            </a:xfrm>
            <a:prstGeom prst="rect">
              <a:avLst/>
            </a:prstGeom>
            <a:noFill/>
          </p:spPr>
          <p:txBody>
            <a:bodyPr wrap="none" rtlCol="0">
              <a:spAutoFit/>
            </a:bodyPr>
            <a:lstStyle/>
            <a:p>
              <a:r>
                <a:rPr lang="en-US" sz="1000" dirty="0"/>
                <a:t>Coherent bus</a:t>
              </a:r>
            </a:p>
          </p:txBody>
        </p:sp>
        <p:sp>
          <p:nvSpPr>
            <p:cNvPr id="41" name="CuadroTexto 52">
              <a:extLst>
                <a:ext uri="{FF2B5EF4-FFF2-40B4-BE49-F238E27FC236}">
                  <a16:creationId xmlns:a16="http://schemas.microsoft.com/office/drawing/2014/main" id="{92AE733C-3287-2C48-8A2A-1F2F3B4A4169}"/>
                </a:ext>
              </a:extLst>
            </p:cNvPr>
            <p:cNvSpPr txBox="1"/>
            <p:nvPr/>
          </p:nvSpPr>
          <p:spPr>
            <a:xfrm>
              <a:off x="170049" y="4380642"/>
              <a:ext cx="1127495" cy="246221"/>
            </a:xfrm>
            <a:prstGeom prst="rect">
              <a:avLst/>
            </a:prstGeom>
            <a:noFill/>
          </p:spPr>
          <p:txBody>
            <a:bodyPr wrap="none" rtlCol="0">
              <a:spAutoFit/>
            </a:bodyPr>
            <a:lstStyle/>
            <a:p>
              <a:r>
                <a:rPr lang="en-US" sz="1000" dirty="0"/>
                <a:t>Non-coherent bus</a:t>
              </a:r>
            </a:p>
          </p:txBody>
        </p:sp>
        <p:sp>
          <p:nvSpPr>
            <p:cNvPr id="42" name="Rectángulo 53">
              <a:extLst>
                <a:ext uri="{FF2B5EF4-FFF2-40B4-BE49-F238E27FC236}">
                  <a16:creationId xmlns:a16="http://schemas.microsoft.com/office/drawing/2014/main" id="{ED91F90B-124B-BA4E-A0AF-5AA09A21F8B1}"/>
                </a:ext>
              </a:extLst>
            </p:cNvPr>
            <p:cNvSpPr/>
            <p:nvPr/>
          </p:nvSpPr>
          <p:spPr>
            <a:xfrm>
              <a:off x="71787" y="4277983"/>
              <a:ext cx="1225757" cy="88254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Agrupar 57">
            <a:extLst>
              <a:ext uri="{FF2B5EF4-FFF2-40B4-BE49-F238E27FC236}">
                <a16:creationId xmlns:a16="http://schemas.microsoft.com/office/drawing/2014/main" id="{839DFA12-0EE8-AB47-B268-63F9CF1A315D}"/>
              </a:ext>
            </a:extLst>
          </p:cNvPr>
          <p:cNvGrpSpPr/>
          <p:nvPr/>
        </p:nvGrpSpPr>
        <p:grpSpPr>
          <a:xfrm>
            <a:off x="3700250" y="2708423"/>
            <a:ext cx="1938955" cy="1142036"/>
            <a:chOff x="3700250" y="1741534"/>
            <a:chExt cx="1938955" cy="1142036"/>
          </a:xfrm>
        </p:grpSpPr>
        <p:sp>
          <p:nvSpPr>
            <p:cNvPr id="44" name="Rectángulo redondeado 29">
              <a:extLst>
                <a:ext uri="{FF2B5EF4-FFF2-40B4-BE49-F238E27FC236}">
                  <a16:creationId xmlns:a16="http://schemas.microsoft.com/office/drawing/2014/main" id="{0B8E36EA-E83B-5947-94AE-B81A694A06B0}"/>
                </a:ext>
              </a:extLst>
            </p:cNvPr>
            <p:cNvSpPr/>
            <p:nvPr/>
          </p:nvSpPr>
          <p:spPr>
            <a:xfrm>
              <a:off x="3700251" y="1741534"/>
              <a:ext cx="1938954" cy="828594"/>
            </a:xfrm>
            <a:prstGeom prst="roundRect">
              <a:avLst/>
            </a:prstGeom>
            <a:solidFill>
              <a:srgbClr val="EBF1D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45" name="Rectángulo redondeado 18">
              <a:extLst>
                <a:ext uri="{FF2B5EF4-FFF2-40B4-BE49-F238E27FC236}">
                  <a16:creationId xmlns:a16="http://schemas.microsoft.com/office/drawing/2014/main" id="{78395877-3FCB-F24D-B644-9D5CA8D9C858}"/>
                </a:ext>
              </a:extLst>
            </p:cNvPr>
            <p:cNvSpPr/>
            <p:nvPr/>
          </p:nvSpPr>
          <p:spPr>
            <a:xfrm>
              <a:off x="3700250" y="2614685"/>
              <a:ext cx="1938955" cy="268885"/>
            </a:xfrm>
            <a:prstGeom prst="roundRect">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L2</a:t>
              </a:r>
            </a:p>
          </p:txBody>
        </p:sp>
        <p:sp>
          <p:nvSpPr>
            <p:cNvPr id="46" name="Rectángulo redondeado 19">
              <a:extLst>
                <a:ext uri="{FF2B5EF4-FFF2-40B4-BE49-F238E27FC236}">
                  <a16:creationId xmlns:a16="http://schemas.microsoft.com/office/drawing/2014/main" id="{A1E53042-8482-934F-BC42-6705A04E9DF0}"/>
                </a:ext>
              </a:extLst>
            </p:cNvPr>
            <p:cNvSpPr/>
            <p:nvPr/>
          </p:nvSpPr>
          <p:spPr>
            <a:xfrm>
              <a:off x="3801606" y="1815766"/>
              <a:ext cx="254227" cy="456006"/>
            </a:xfrm>
            <a:prstGeom prst="roundRect">
              <a:avLst/>
            </a:prstGeom>
            <a:solidFill>
              <a:schemeClr val="accent3">
                <a:lumMod val="40000"/>
                <a:lumOff val="6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CU</a:t>
              </a:r>
            </a:p>
          </p:txBody>
        </p:sp>
        <p:sp>
          <p:nvSpPr>
            <p:cNvPr id="47" name="Rectángulo redondeado 20">
              <a:extLst>
                <a:ext uri="{FF2B5EF4-FFF2-40B4-BE49-F238E27FC236}">
                  <a16:creationId xmlns:a16="http://schemas.microsoft.com/office/drawing/2014/main" id="{764B91F1-D30B-FD49-B7DF-71CED159782A}"/>
                </a:ext>
              </a:extLst>
            </p:cNvPr>
            <p:cNvSpPr/>
            <p:nvPr/>
          </p:nvSpPr>
          <p:spPr>
            <a:xfrm>
              <a:off x="3807831" y="2307491"/>
              <a:ext cx="254227" cy="192884"/>
            </a:xfrm>
            <a:prstGeom prst="roundRect">
              <a:avLst/>
            </a:prstGeom>
            <a:solidFill>
              <a:schemeClr val="accent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L1</a:t>
              </a:r>
            </a:p>
          </p:txBody>
        </p:sp>
        <p:sp>
          <p:nvSpPr>
            <p:cNvPr id="48" name="Rectángulo redondeado 21">
              <a:extLst>
                <a:ext uri="{FF2B5EF4-FFF2-40B4-BE49-F238E27FC236}">
                  <a16:creationId xmlns:a16="http://schemas.microsoft.com/office/drawing/2014/main" id="{2AD4E2EB-931C-BC47-A5C0-BAA7432FDC47}"/>
                </a:ext>
              </a:extLst>
            </p:cNvPr>
            <p:cNvSpPr/>
            <p:nvPr/>
          </p:nvSpPr>
          <p:spPr>
            <a:xfrm>
              <a:off x="4097651" y="1815766"/>
              <a:ext cx="254227" cy="456006"/>
            </a:xfrm>
            <a:prstGeom prst="roundRect">
              <a:avLst/>
            </a:prstGeom>
            <a:solidFill>
              <a:schemeClr val="accent3">
                <a:lumMod val="40000"/>
                <a:lumOff val="6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CU</a:t>
              </a:r>
            </a:p>
          </p:txBody>
        </p:sp>
        <p:sp>
          <p:nvSpPr>
            <p:cNvPr id="49" name="Rectángulo redondeado 22">
              <a:extLst>
                <a:ext uri="{FF2B5EF4-FFF2-40B4-BE49-F238E27FC236}">
                  <a16:creationId xmlns:a16="http://schemas.microsoft.com/office/drawing/2014/main" id="{FA53CA03-EEBE-F246-95F1-6D84ADD79863}"/>
                </a:ext>
              </a:extLst>
            </p:cNvPr>
            <p:cNvSpPr/>
            <p:nvPr/>
          </p:nvSpPr>
          <p:spPr>
            <a:xfrm>
              <a:off x="4103876" y="2307491"/>
              <a:ext cx="254227" cy="192884"/>
            </a:xfrm>
            <a:prstGeom prst="roundRect">
              <a:avLst/>
            </a:prstGeom>
            <a:solidFill>
              <a:schemeClr val="accent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L1</a:t>
              </a:r>
            </a:p>
          </p:txBody>
        </p:sp>
        <p:sp>
          <p:nvSpPr>
            <p:cNvPr id="50" name="Rectángulo redondeado 23">
              <a:extLst>
                <a:ext uri="{FF2B5EF4-FFF2-40B4-BE49-F238E27FC236}">
                  <a16:creationId xmlns:a16="http://schemas.microsoft.com/office/drawing/2014/main" id="{EB7A5EE1-5732-2342-9736-5158E26AA020}"/>
                </a:ext>
              </a:extLst>
            </p:cNvPr>
            <p:cNvSpPr/>
            <p:nvPr/>
          </p:nvSpPr>
          <p:spPr>
            <a:xfrm>
              <a:off x="4399920" y="1815766"/>
              <a:ext cx="254227" cy="456006"/>
            </a:xfrm>
            <a:prstGeom prst="roundRect">
              <a:avLst/>
            </a:prstGeom>
            <a:solidFill>
              <a:schemeClr val="accent3">
                <a:lumMod val="40000"/>
                <a:lumOff val="6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CU</a:t>
              </a:r>
            </a:p>
          </p:txBody>
        </p:sp>
        <p:sp>
          <p:nvSpPr>
            <p:cNvPr id="51" name="Rectángulo redondeado 24">
              <a:extLst>
                <a:ext uri="{FF2B5EF4-FFF2-40B4-BE49-F238E27FC236}">
                  <a16:creationId xmlns:a16="http://schemas.microsoft.com/office/drawing/2014/main" id="{3ED87111-0C10-8F41-9C35-67A49FB30760}"/>
                </a:ext>
              </a:extLst>
            </p:cNvPr>
            <p:cNvSpPr/>
            <p:nvPr/>
          </p:nvSpPr>
          <p:spPr>
            <a:xfrm>
              <a:off x="4406145" y="2307491"/>
              <a:ext cx="254227" cy="192884"/>
            </a:xfrm>
            <a:prstGeom prst="roundRect">
              <a:avLst/>
            </a:prstGeom>
            <a:solidFill>
              <a:schemeClr val="accent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L1</a:t>
              </a:r>
            </a:p>
          </p:txBody>
        </p:sp>
        <p:sp>
          <p:nvSpPr>
            <p:cNvPr id="52" name="Rectángulo redondeado 25">
              <a:extLst>
                <a:ext uri="{FF2B5EF4-FFF2-40B4-BE49-F238E27FC236}">
                  <a16:creationId xmlns:a16="http://schemas.microsoft.com/office/drawing/2014/main" id="{E8E3D1DA-242A-3A49-8DB6-50B1671FAC7E}"/>
                </a:ext>
              </a:extLst>
            </p:cNvPr>
            <p:cNvSpPr/>
            <p:nvPr/>
          </p:nvSpPr>
          <p:spPr>
            <a:xfrm>
              <a:off x="5005313" y="1815766"/>
              <a:ext cx="254227" cy="456006"/>
            </a:xfrm>
            <a:prstGeom prst="roundRect">
              <a:avLst/>
            </a:prstGeom>
            <a:solidFill>
              <a:schemeClr val="accent3">
                <a:lumMod val="40000"/>
                <a:lumOff val="6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CU</a:t>
              </a:r>
            </a:p>
          </p:txBody>
        </p:sp>
        <p:sp>
          <p:nvSpPr>
            <p:cNvPr id="53" name="Rectángulo redondeado 26">
              <a:extLst>
                <a:ext uri="{FF2B5EF4-FFF2-40B4-BE49-F238E27FC236}">
                  <a16:creationId xmlns:a16="http://schemas.microsoft.com/office/drawing/2014/main" id="{2DF633B8-FFB9-5045-B094-5BF7275D904F}"/>
                </a:ext>
              </a:extLst>
            </p:cNvPr>
            <p:cNvSpPr/>
            <p:nvPr/>
          </p:nvSpPr>
          <p:spPr>
            <a:xfrm>
              <a:off x="5011538" y="2307491"/>
              <a:ext cx="254227" cy="192884"/>
            </a:xfrm>
            <a:prstGeom prst="roundRect">
              <a:avLst/>
            </a:prstGeom>
            <a:solidFill>
              <a:schemeClr val="accent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L1</a:t>
              </a:r>
            </a:p>
          </p:txBody>
        </p:sp>
        <p:sp>
          <p:nvSpPr>
            <p:cNvPr id="54" name="Rectángulo redondeado 27">
              <a:extLst>
                <a:ext uri="{FF2B5EF4-FFF2-40B4-BE49-F238E27FC236}">
                  <a16:creationId xmlns:a16="http://schemas.microsoft.com/office/drawing/2014/main" id="{BA85BCE3-5900-4C43-BF69-A4D27BC381D9}"/>
                </a:ext>
              </a:extLst>
            </p:cNvPr>
            <p:cNvSpPr/>
            <p:nvPr/>
          </p:nvSpPr>
          <p:spPr>
            <a:xfrm>
              <a:off x="5314661" y="1815766"/>
              <a:ext cx="254227" cy="456006"/>
            </a:xfrm>
            <a:prstGeom prst="roundRect">
              <a:avLst/>
            </a:prstGeom>
            <a:solidFill>
              <a:schemeClr val="accent3">
                <a:lumMod val="40000"/>
                <a:lumOff val="6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CU</a:t>
              </a:r>
            </a:p>
          </p:txBody>
        </p:sp>
        <p:sp>
          <p:nvSpPr>
            <p:cNvPr id="55" name="Rectángulo redondeado 28">
              <a:extLst>
                <a:ext uri="{FF2B5EF4-FFF2-40B4-BE49-F238E27FC236}">
                  <a16:creationId xmlns:a16="http://schemas.microsoft.com/office/drawing/2014/main" id="{DE8E993B-4C97-184A-A335-FAEF9C06E3C8}"/>
                </a:ext>
              </a:extLst>
            </p:cNvPr>
            <p:cNvSpPr/>
            <p:nvPr/>
          </p:nvSpPr>
          <p:spPr>
            <a:xfrm>
              <a:off x="5320886" y="2307491"/>
              <a:ext cx="254227" cy="192884"/>
            </a:xfrm>
            <a:prstGeom prst="roundRect">
              <a:avLst/>
            </a:prstGeom>
            <a:solidFill>
              <a:schemeClr val="accent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L1</a:t>
              </a:r>
            </a:p>
          </p:txBody>
        </p:sp>
        <p:sp>
          <p:nvSpPr>
            <p:cNvPr id="56" name="CuadroTexto 30">
              <a:extLst>
                <a:ext uri="{FF2B5EF4-FFF2-40B4-BE49-F238E27FC236}">
                  <a16:creationId xmlns:a16="http://schemas.microsoft.com/office/drawing/2014/main" id="{B07119EA-9818-3446-B9F5-FB68C1DA6E77}"/>
                </a:ext>
              </a:extLst>
            </p:cNvPr>
            <p:cNvSpPr txBox="1"/>
            <p:nvPr/>
          </p:nvSpPr>
          <p:spPr>
            <a:xfrm>
              <a:off x="4695935" y="1815766"/>
              <a:ext cx="256968" cy="275859"/>
            </a:xfrm>
            <a:prstGeom prst="rect">
              <a:avLst/>
            </a:prstGeom>
            <a:noFill/>
          </p:spPr>
          <p:txBody>
            <a:bodyPr wrap="none" rtlCol="0">
              <a:spAutoFit/>
            </a:bodyPr>
            <a:lstStyle/>
            <a:p>
              <a:r>
                <a:rPr lang="is-IS" dirty="0">
                  <a:solidFill>
                    <a:srgbClr val="A6A6A6"/>
                  </a:solidFill>
                </a:rPr>
                <a:t>…</a:t>
              </a:r>
              <a:endParaRPr lang="en-US" dirty="0">
                <a:solidFill>
                  <a:srgbClr val="A6A6A6"/>
                </a:solidFill>
              </a:endParaRPr>
            </a:p>
          </p:txBody>
        </p:sp>
        <p:sp>
          <p:nvSpPr>
            <p:cNvPr id="57" name="CuadroTexto 31">
              <a:extLst>
                <a:ext uri="{FF2B5EF4-FFF2-40B4-BE49-F238E27FC236}">
                  <a16:creationId xmlns:a16="http://schemas.microsoft.com/office/drawing/2014/main" id="{35BF073A-DA0A-144B-9C1B-2049F3E60955}"/>
                </a:ext>
              </a:extLst>
            </p:cNvPr>
            <p:cNvSpPr txBox="1"/>
            <p:nvPr/>
          </p:nvSpPr>
          <p:spPr>
            <a:xfrm>
              <a:off x="4692416" y="2213217"/>
              <a:ext cx="256968" cy="275859"/>
            </a:xfrm>
            <a:prstGeom prst="rect">
              <a:avLst/>
            </a:prstGeom>
            <a:noFill/>
          </p:spPr>
          <p:txBody>
            <a:bodyPr wrap="none" rtlCol="0">
              <a:spAutoFit/>
            </a:bodyPr>
            <a:lstStyle/>
            <a:p>
              <a:r>
                <a:rPr lang="is-IS" dirty="0">
                  <a:solidFill>
                    <a:srgbClr val="A6A6A6"/>
                  </a:solidFill>
                </a:rPr>
                <a:t>…</a:t>
              </a:r>
              <a:endParaRPr lang="en-US" dirty="0">
                <a:solidFill>
                  <a:srgbClr val="A6A6A6"/>
                </a:solidFill>
              </a:endParaRPr>
            </a:p>
          </p:txBody>
        </p:sp>
        <p:sp>
          <p:nvSpPr>
            <p:cNvPr id="58" name="CuadroTexto 56">
              <a:extLst>
                <a:ext uri="{FF2B5EF4-FFF2-40B4-BE49-F238E27FC236}">
                  <a16:creationId xmlns:a16="http://schemas.microsoft.com/office/drawing/2014/main" id="{89AA78F5-5FE5-C24B-88FB-76C96EB887F6}"/>
                </a:ext>
              </a:extLst>
            </p:cNvPr>
            <p:cNvSpPr txBox="1"/>
            <p:nvPr/>
          </p:nvSpPr>
          <p:spPr>
            <a:xfrm>
              <a:off x="4429326" y="2001116"/>
              <a:ext cx="505868" cy="307777"/>
            </a:xfrm>
            <a:prstGeom prst="rect">
              <a:avLst/>
            </a:prstGeom>
            <a:noFill/>
          </p:spPr>
          <p:txBody>
            <a:bodyPr wrap="none" rtlCol="0">
              <a:spAutoFit/>
            </a:bodyPr>
            <a:lstStyle/>
            <a:p>
              <a:r>
                <a:rPr lang="en-US" sz="1400" dirty="0"/>
                <a:t>GPU</a:t>
              </a:r>
            </a:p>
          </p:txBody>
        </p:sp>
      </p:grpSp>
      <p:sp>
        <p:nvSpPr>
          <p:cNvPr id="59" name="Rectangle 58">
            <a:extLst>
              <a:ext uri="{FF2B5EF4-FFF2-40B4-BE49-F238E27FC236}">
                <a16:creationId xmlns:a16="http://schemas.microsoft.com/office/drawing/2014/main" id="{72D3C440-A4C3-104C-92E2-6A28CF190E48}"/>
              </a:ext>
            </a:extLst>
          </p:cNvPr>
          <p:cNvSpPr>
            <a:spLocks noChangeArrowheads="1"/>
          </p:cNvSpPr>
          <p:nvPr/>
        </p:nvSpPr>
        <p:spPr bwMode="auto">
          <a:xfrm>
            <a:off x="152400" y="6488113"/>
            <a:ext cx="8458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solidFill>
                  <a:srgbClr val="000000"/>
                </a:solidFill>
                <a:latin typeface="Tahoma" panose="020B0604030504040204" pitchFamily="34" charset="0"/>
              </a:rPr>
              <a:t>Chang+, </a:t>
            </a:r>
            <a:r>
              <a:rPr lang="ja-JP" altLang="en-US" sz="1200">
                <a:solidFill>
                  <a:srgbClr val="000000"/>
                </a:solidFill>
                <a:latin typeface="Tahoma" panose="020B0604030504040204" pitchFamily="34" charset="0"/>
              </a:rPr>
              <a:t>“</a:t>
            </a:r>
            <a:r>
              <a:rPr lang="en-US" altLang="ja-JP" sz="1200" dirty="0">
                <a:solidFill>
                  <a:srgbClr val="0000FF"/>
                </a:solidFill>
                <a:latin typeface="Tahoma" panose="020B0604030504040204" pitchFamily="34" charset="0"/>
              </a:rPr>
              <a:t>Collaborative Computing for Heterogeneous Integrated Systems</a:t>
            </a:r>
            <a:r>
              <a:rPr lang="en-US" altLang="ja-JP" sz="1200" dirty="0">
                <a:solidFill>
                  <a:srgbClr val="000000"/>
                </a:solidFill>
                <a:latin typeface="Tahoma" panose="020B0604030504040204" pitchFamily="34" charset="0"/>
              </a:rPr>
              <a:t>,</a:t>
            </a:r>
            <a:r>
              <a:rPr lang="ja-JP" altLang="en-US" sz="1200">
                <a:solidFill>
                  <a:srgbClr val="000000"/>
                </a:solidFill>
                <a:latin typeface="Tahoma" panose="020B0604030504040204" pitchFamily="34" charset="0"/>
              </a:rPr>
              <a:t>”</a:t>
            </a:r>
            <a:r>
              <a:rPr lang="en-US" altLang="ja-JP" sz="1200" dirty="0">
                <a:solidFill>
                  <a:srgbClr val="000000"/>
                </a:solidFill>
                <a:latin typeface="Tahoma" panose="020B0604030504040204" pitchFamily="34" charset="0"/>
              </a:rPr>
              <a:t> ICPE 2017.</a:t>
            </a:r>
            <a:endParaRPr lang="en-US" altLang="en-US"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03683887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A6844585-E9C1-0D41-882B-C884CD1D0378}"/>
              </a:ext>
            </a:extLst>
          </p:cNvPr>
          <p:cNvSpPr>
            <a:spLocks noGrp="1" noChangeArrowheads="1"/>
          </p:cNvSpPr>
          <p:nvPr>
            <p:ph type="title"/>
            <p:custDataLst>
              <p:tags r:id="rId1"/>
            </p:custDataLst>
          </p:nvPr>
        </p:nvSpPr>
        <p:spPr>
          <a:xfrm>
            <a:off x="357188" y="1"/>
            <a:ext cx="7591425" cy="914400"/>
          </a:xfrm>
        </p:spPr>
        <p:txBody>
          <a:bodyPr anchor="ctr"/>
          <a:lstStyle/>
          <a:p>
            <a:r>
              <a:rPr lang="en-US" altLang="en-US" dirty="0">
                <a:solidFill>
                  <a:srgbClr val="0070C0"/>
                </a:solidFill>
                <a:latin typeface="+mj-lt"/>
              </a:rPr>
              <a:t>SIMD ISA Extensions</a:t>
            </a:r>
          </a:p>
        </p:txBody>
      </p:sp>
      <p:sp>
        <p:nvSpPr>
          <p:cNvPr id="40962" name="Rectangle 3">
            <a:extLst>
              <a:ext uri="{FF2B5EF4-FFF2-40B4-BE49-F238E27FC236}">
                <a16:creationId xmlns:a16="http://schemas.microsoft.com/office/drawing/2014/main" id="{F1741283-AAB6-B14D-A7F3-50E3B5EC56FF}"/>
              </a:ext>
            </a:extLst>
          </p:cNvPr>
          <p:cNvSpPr>
            <a:spLocks noGrp="1" noChangeArrowheads="1"/>
          </p:cNvSpPr>
          <p:nvPr>
            <p:ph idx="1"/>
            <p:custDataLst>
              <p:tags r:id="rId2"/>
            </p:custDataLst>
          </p:nvPr>
        </p:nvSpPr>
        <p:spPr>
          <a:xfrm>
            <a:off x="396875" y="914401"/>
            <a:ext cx="8442325" cy="3733799"/>
          </a:xfrm>
        </p:spPr>
        <p:txBody>
          <a:bodyPr/>
          <a:lstStyle/>
          <a:p>
            <a:r>
              <a:rPr lang="en-US" altLang="en-US" dirty="0">
                <a:latin typeface="Tahoma" charset="0"/>
                <a:ea typeface="Tahoma" charset="0"/>
                <a:cs typeface="Tahoma" charset="0"/>
              </a:rPr>
              <a:t>Single Instruction Multiple Data (SIMD) extension instructions</a:t>
            </a:r>
          </a:p>
          <a:p>
            <a:pPr lvl="1"/>
            <a:r>
              <a:rPr lang="en-US" altLang="en-US" dirty="0">
                <a:solidFill>
                  <a:srgbClr val="0000FF"/>
                </a:solidFill>
                <a:latin typeface="Tahoma" charset="0"/>
                <a:ea typeface="Tahoma" charset="0"/>
                <a:cs typeface="Tahoma" charset="0"/>
              </a:rPr>
              <a:t>Single instruction acts on multiple pieces of data at once</a:t>
            </a:r>
          </a:p>
          <a:p>
            <a:pPr lvl="1"/>
            <a:r>
              <a:rPr lang="en-US" altLang="en-US" dirty="0">
                <a:latin typeface="Tahoma" charset="0"/>
                <a:ea typeface="Tahoma" charset="0"/>
                <a:cs typeface="Tahoma" charset="0"/>
              </a:rPr>
              <a:t>Common application: graphics</a:t>
            </a:r>
          </a:p>
          <a:p>
            <a:pPr lvl="1"/>
            <a:r>
              <a:rPr lang="en-US" altLang="en-US" dirty="0">
                <a:latin typeface="Tahoma" charset="0"/>
                <a:ea typeface="Tahoma" charset="0"/>
                <a:cs typeface="Tahoma" charset="0"/>
              </a:rPr>
              <a:t>Perform short arithmetic operations (also called </a:t>
            </a:r>
            <a:r>
              <a:rPr lang="en-US" altLang="en-US" i="1" dirty="0">
                <a:latin typeface="Tahoma" charset="0"/>
                <a:ea typeface="Tahoma" charset="0"/>
                <a:cs typeface="Tahoma" charset="0"/>
              </a:rPr>
              <a:t>packed arithmetic</a:t>
            </a:r>
            <a:r>
              <a:rPr lang="en-US" altLang="en-US" dirty="0">
                <a:latin typeface="Tahoma" charset="0"/>
                <a:ea typeface="Tahoma" charset="0"/>
                <a:cs typeface="Tahoma" charset="0"/>
              </a:rPr>
              <a:t>)</a:t>
            </a:r>
          </a:p>
          <a:p>
            <a:r>
              <a:rPr lang="en-US" altLang="en-US" dirty="0">
                <a:latin typeface="Tahoma" charset="0"/>
                <a:ea typeface="Tahoma" charset="0"/>
                <a:cs typeface="Tahoma" charset="0"/>
              </a:rPr>
              <a:t>For example: add four 8-bit numbers</a:t>
            </a:r>
          </a:p>
          <a:p>
            <a:r>
              <a:rPr lang="en-US" altLang="en-US" dirty="0">
                <a:latin typeface="Tahoma" charset="0"/>
                <a:ea typeface="Tahoma" charset="0"/>
                <a:cs typeface="Tahoma" charset="0"/>
              </a:rPr>
              <a:t>Must modify ALU to eliminate carries between 8-bit values</a:t>
            </a:r>
          </a:p>
        </p:txBody>
      </p:sp>
      <p:graphicFrame>
        <p:nvGraphicFramePr>
          <p:cNvPr id="40963" name="Content Placeholder 2">
            <a:extLst>
              <a:ext uri="{FF2B5EF4-FFF2-40B4-BE49-F238E27FC236}">
                <a16:creationId xmlns:a16="http://schemas.microsoft.com/office/drawing/2014/main" id="{43AC7CF6-0A03-F142-95DC-084FD46328C9}"/>
              </a:ext>
            </a:extLst>
          </p:cNvPr>
          <p:cNvGraphicFramePr>
            <a:graphicFrameLocks noGrp="1" noChangeAspect="1"/>
          </p:cNvGraphicFramePr>
          <p:nvPr>
            <p:ph idx="11"/>
            <p:custDataLst>
              <p:tags r:id="rId3"/>
            </p:custDataLst>
          </p:nvPr>
        </p:nvGraphicFramePr>
        <p:xfrm>
          <a:off x="2262187" y="4249737"/>
          <a:ext cx="4519613" cy="2151063"/>
        </p:xfrm>
        <a:graphic>
          <a:graphicData uri="http://schemas.openxmlformats.org/presentationml/2006/ole">
            <mc:AlternateContent xmlns:mc="http://schemas.openxmlformats.org/markup-compatibility/2006">
              <mc:Choice xmlns:v="urn:schemas-microsoft-com:vml" Requires="v">
                <p:oleObj name="VISIO" r:id="rId6" imgW="15951200" imgH="7594600" progId="Visio.Drawing.6">
                  <p:embed/>
                </p:oleObj>
              </mc:Choice>
              <mc:Fallback>
                <p:oleObj name="VISIO" r:id="rId6" imgW="15951200" imgH="7594600" progId="Visio.Drawing.6">
                  <p:embed/>
                  <p:pic>
                    <p:nvPicPr>
                      <p:cNvPr id="40963" name="Content Placeholder 2">
                        <a:extLst>
                          <a:ext uri="{FF2B5EF4-FFF2-40B4-BE49-F238E27FC236}">
                            <a16:creationId xmlns:a16="http://schemas.microsoft.com/office/drawing/2014/main" id="{43AC7CF6-0A03-F142-95DC-084FD46328C9}"/>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2187" y="4249737"/>
                        <a:ext cx="4519613"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3">
            <a:extLst>
              <a:ext uri="{FF2B5EF4-FFF2-40B4-BE49-F238E27FC236}">
                <a16:creationId xmlns:a16="http://schemas.microsoft.com/office/drawing/2014/main" id="{48350EC5-86A4-DD42-8781-2BB9F26F86C7}"/>
              </a:ext>
            </a:extLst>
          </p:cNvPr>
          <p:cNvSpPr txBox="1">
            <a:spLocks/>
          </p:cNvSpPr>
          <p:nvPr/>
        </p:nvSpPr>
        <p:spPr bwMode="auto">
          <a:xfrm>
            <a:off x="6777038" y="6477000"/>
            <a:ext cx="2133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Arial" panose="020B0604020202020204" pitchFamily="34" charset="0"/>
                <a:ea typeface="ＭＳ Ｐゴシック"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2"/>
              </a:buClr>
              <a:buSzPct val="60000"/>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2pPr>
            <a:lvl3pPr marL="1143000" indent="-2286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lgn="l" rtl="0" eaLnBrk="0" fontAlgn="base" hangingPunct="0">
              <a:spcBef>
                <a:spcPct val="20000"/>
              </a:spcBef>
              <a:spcAft>
                <a:spcPct val="0"/>
              </a:spcAft>
              <a:buClr>
                <a:schemeClr val="accent2"/>
              </a:buClr>
              <a:buSzPct val="70000"/>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4pPr>
            <a:lvl5pPr marL="2057400" indent="-228600" algn="l" rtl="0" eaLnBrk="0" fontAlgn="base" hangingPunct="0">
              <a:spcBef>
                <a:spcPct val="20000"/>
              </a:spcBef>
              <a:spcAft>
                <a:spcPct val="0"/>
              </a:spcAft>
              <a:buClr>
                <a:schemeClr val="accent1"/>
              </a:buClr>
              <a:buSzPct val="75000"/>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5pPr>
            <a:lvl6pPr marL="2514600" indent="-228600" algn="l" rtl="0" eaLnBrk="0" fontAlgn="base" hangingPunct="0">
              <a:spcBef>
                <a:spcPct val="0"/>
              </a:spcBef>
              <a:spcAft>
                <a:spcPct val="0"/>
              </a:spcAft>
              <a:buClr>
                <a:schemeClr val="accent1"/>
              </a:buClr>
              <a:buSzPct val="75000"/>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6pPr>
            <a:lvl7pPr marL="2971800" indent="-228600" algn="l" rtl="0" eaLnBrk="0" fontAlgn="base" hangingPunct="0">
              <a:spcBef>
                <a:spcPct val="0"/>
              </a:spcBef>
              <a:spcAft>
                <a:spcPct val="0"/>
              </a:spcAft>
              <a:buClr>
                <a:schemeClr val="accent1"/>
              </a:buClr>
              <a:buSzPct val="75000"/>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7pPr>
            <a:lvl8pPr marL="3429000" indent="-228600" algn="l" rtl="0" eaLnBrk="0" fontAlgn="base" hangingPunct="0">
              <a:spcBef>
                <a:spcPct val="0"/>
              </a:spcBef>
              <a:spcAft>
                <a:spcPct val="0"/>
              </a:spcAft>
              <a:buClr>
                <a:schemeClr val="accent1"/>
              </a:buClr>
              <a:buSzPct val="75000"/>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8pPr>
            <a:lvl9pPr marL="3886200" indent="-228600" algn="l" rtl="0" eaLnBrk="0" fontAlgn="base" hangingPunct="0">
              <a:spcBef>
                <a:spcPct val="0"/>
              </a:spcBef>
              <a:spcAft>
                <a:spcPct val="0"/>
              </a:spcAft>
              <a:buClr>
                <a:schemeClr val="accent1"/>
              </a:buClr>
              <a:buSzPct val="75000"/>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9pPr>
          </a:lstStyle>
          <a:p>
            <a:pPr marL="0" indent="0" algn="r" eaLnBrk="1" hangingPunct="1">
              <a:spcBef>
                <a:spcPct val="0"/>
              </a:spcBef>
              <a:buClrTx/>
              <a:buSzTx/>
              <a:buFontTx/>
              <a:buNone/>
              <a:defRPr/>
            </a:pPr>
            <a:fld id="{F891F4CA-1B9C-0A40-AF5B-F6BA26B657C9}" type="slidenum">
              <a:rPr lang="en-US" altLang="en-US" sz="1600" kern="1200" smtClean="0">
                <a:solidFill>
                  <a:srgbClr val="000000"/>
                </a:solidFill>
                <a:latin typeface="Garamond" panose="02020404030301010803" pitchFamily="18" charset="0"/>
                <a:cs typeface="Arial" panose="020B0604020202020204" pitchFamily="34" charset="0"/>
              </a:rPr>
              <a:pPr marL="0" indent="0" algn="r" eaLnBrk="1" hangingPunct="1">
                <a:spcBef>
                  <a:spcPct val="0"/>
                </a:spcBef>
                <a:buClrTx/>
                <a:buSzTx/>
                <a:buFontTx/>
                <a:buNone/>
                <a:defRPr/>
              </a:pPr>
              <a:t>4</a:t>
            </a:fld>
            <a:endParaRPr lang="en-US" altLang="en-US" sz="1600" kern="1200">
              <a:solidFill>
                <a:srgbClr val="000000"/>
              </a:solidFill>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809061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8B89AC11-47E0-F84D-83EF-AF0EC347F6B1}"/>
              </a:ext>
            </a:extLst>
          </p:cNvPr>
          <p:cNvSpPr>
            <a:spLocks noGrp="1"/>
          </p:cNvSpPr>
          <p:nvPr>
            <p:ph type="title"/>
          </p:nvPr>
        </p:nvSpPr>
        <p:spPr/>
        <p:txBody>
          <a:bodyPr/>
          <a:lstStyle/>
          <a:p>
            <a:r>
              <a:rPr lang="en-US" altLang="en-US" dirty="0">
                <a:solidFill>
                  <a:srgbClr val="0070C0"/>
                </a:solidFill>
                <a:ea typeface="ＭＳ Ｐゴシック" panose="020B0600070205080204" pitchFamily="34" charset="-128"/>
              </a:rPr>
              <a:t>Intel Pentium MMX Operations</a:t>
            </a:r>
          </a:p>
        </p:txBody>
      </p:sp>
      <p:sp>
        <p:nvSpPr>
          <p:cNvPr id="41986" name="Content Placeholder 2">
            <a:extLst>
              <a:ext uri="{FF2B5EF4-FFF2-40B4-BE49-F238E27FC236}">
                <a16:creationId xmlns:a16="http://schemas.microsoft.com/office/drawing/2014/main" id="{353E6B15-0F87-3947-BD6E-4C170905C81F}"/>
              </a:ext>
            </a:extLst>
          </p:cNvPr>
          <p:cNvSpPr>
            <a:spLocks noGrp="1"/>
          </p:cNvSpPr>
          <p:nvPr>
            <p:ph idx="1"/>
          </p:nvPr>
        </p:nvSpPr>
        <p:spPr>
          <a:xfrm>
            <a:off x="228600" y="996950"/>
            <a:ext cx="8610600" cy="5194300"/>
          </a:xfrm>
        </p:spPr>
        <p:txBody>
          <a:bodyPr/>
          <a:lstStyle/>
          <a:p>
            <a:r>
              <a:rPr lang="en-US" altLang="en-US" dirty="0">
                <a:ea typeface="ＭＳ Ｐゴシック" panose="020B0600070205080204" pitchFamily="34" charset="-128"/>
              </a:rPr>
              <a:t>Idea: One instruction operates on multiple data elements </a:t>
            </a:r>
            <a:r>
              <a:rPr lang="en-US" altLang="en-US" dirty="0">
                <a:solidFill>
                  <a:srgbClr val="0000FF"/>
                </a:solidFill>
                <a:ea typeface="ＭＳ Ｐゴシック" panose="020B0600070205080204" pitchFamily="34" charset="-128"/>
              </a:rPr>
              <a:t>simultaneously</a:t>
            </a:r>
          </a:p>
          <a:p>
            <a:pPr lvl="1"/>
            <a:r>
              <a:rPr lang="en-US" altLang="en-US" i="1" dirty="0" err="1">
                <a:ea typeface="ＭＳ Ｐゴシック" panose="020B0600070205080204" pitchFamily="34" charset="-128"/>
              </a:rPr>
              <a:t>À</a:t>
            </a:r>
            <a:r>
              <a:rPr lang="en-US" altLang="en-US" i="1" dirty="0">
                <a:ea typeface="ＭＳ Ｐゴシック" panose="020B0600070205080204" pitchFamily="34" charset="-128"/>
              </a:rPr>
              <a:t> la</a:t>
            </a:r>
            <a:r>
              <a:rPr lang="en-US" altLang="en-US" dirty="0">
                <a:ea typeface="ＭＳ Ｐゴシック" panose="020B0600070205080204" pitchFamily="34" charset="-128"/>
              </a:rPr>
              <a:t> array processing (yet much more limited)</a:t>
            </a:r>
          </a:p>
          <a:p>
            <a:pPr lvl="1"/>
            <a:r>
              <a:rPr lang="en-US" altLang="en-US" dirty="0">
                <a:ea typeface="ＭＳ Ｐゴシック" panose="020B0600070205080204" pitchFamily="34" charset="-128"/>
              </a:rPr>
              <a:t>Designed with multimedia (graphics) operations in mind</a:t>
            </a:r>
          </a:p>
          <a:p>
            <a:pPr lvl="1"/>
            <a:endParaRPr lang="en-US" altLang="en-US" dirty="0">
              <a:ea typeface="ＭＳ Ｐゴシック" panose="020B0600070205080204" pitchFamily="34" charset="-128"/>
            </a:endParaRPr>
          </a:p>
          <a:p>
            <a:pPr lvl="4"/>
            <a:endParaRPr lang="en-US" altLang="en-US" dirty="0">
              <a:ea typeface="ＭＳ Ｐゴシック" panose="020B0600070205080204" pitchFamily="34" charset="-128"/>
            </a:endParaRPr>
          </a:p>
        </p:txBody>
      </p:sp>
      <p:sp>
        <p:nvSpPr>
          <p:cNvPr id="41987" name="Slide Number Placeholder 3">
            <a:extLst>
              <a:ext uri="{FF2B5EF4-FFF2-40B4-BE49-F238E27FC236}">
                <a16:creationId xmlns:a16="http://schemas.microsoft.com/office/drawing/2014/main" id="{DC728BAB-3472-2247-AD7F-BDBD60A9F38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3472A7-4827-744E-B680-C6AD8011CBA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178180" name="Picture 3">
            <a:extLst>
              <a:ext uri="{FF2B5EF4-FFF2-40B4-BE49-F238E27FC236}">
                <a16:creationId xmlns:a16="http://schemas.microsoft.com/office/drawing/2014/main" id="{F4A6378B-3510-AD49-A865-C9FF205B9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8" y="2754313"/>
            <a:ext cx="3675062"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1" name="TextBox 6">
            <a:extLst>
              <a:ext uri="{FF2B5EF4-FFF2-40B4-BE49-F238E27FC236}">
                <a16:creationId xmlns:a16="http://schemas.microsoft.com/office/drawing/2014/main" id="{980D4F27-18EB-A140-9468-08A21B28E43D}"/>
              </a:ext>
            </a:extLst>
          </p:cNvPr>
          <p:cNvSpPr txBox="1">
            <a:spLocks noChangeArrowheads="1"/>
          </p:cNvSpPr>
          <p:nvPr/>
        </p:nvSpPr>
        <p:spPr bwMode="auto">
          <a:xfrm>
            <a:off x="4799013" y="5553075"/>
            <a:ext cx="40401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Peleg and Weiser, </a:t>
            </a:r>
            <a:r>
              <a:rPr kumimoji="0" lang="ja-JP"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MMX Technology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Extension to the Intel Architecture</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ja-JP"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IEEE Micro, 1996.</a:t>
            </a:r>
          </a:p>
        </p:txBody>
      </p:sp>
      <p:sp>
        <p:nvSpPr>
          <p:cNvPr id="178182" name="TextBox 7">
            <a:extLst>
              <a:ext uri="{FF2B5EF4-FFF2-40B4-BE49-F238E27FC236}">
                <a16:creationId xmlns:a16="http://schemas.microsoft.com/office/drawing/2014/main" id="{BC3F6B23-45AF-8B40-A3FD-1FFAEB459C23}"/>
              </a:ext>
            </a:extLst>
          </p:cNvPr>
          <p:cNvSpPr txBox="1">
            <a:spLocks noChangeArrowheads="1"/>
          </p:cNvSpPr>
          <p:nvPr/>
        </p:nvSpPr>
        <p:spPr bwMode="auto">
          <a:xfrm>
            <a:off x="4870450" y="2809875"/>
            <a:ext cx="3275013"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No VLEN register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Arial" panose="020B0604020202020204" pitchFamily="34" charset="0"/>
                <a:ea typeface="ＭＳ Ｐゴシック" panose="020B0600070205080204" pitchFamily="34" charset="-128"/>
                <a:cs typeface="+mn-cs"/>
              </a:rPr>
              <a:t>Opcode</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determines data type: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8 8-bit bytes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4 16-bit words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 32-bit </a:t>
            </a:r>
            <a:r>
              <a:rPr kumimoji="0" lang="en-US" altLang="en-US" sz="18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doublewords</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64-bit </a:t>
            </a:r>
            <a:r>
              <a:rPr kumimoji="0" lang="en-US" altLang="en-US" sz="18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quadword</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Arial" panose="020B0604020202020204" pitchFamily="34" charset="0"/>
                <a:ea typeface="ＭＳ Ｐゴシック" panose="020B0600070205080204" pitchFamily="34" charset="-128"/>
                <a:cs typeface="+mn-cs"/>
              </a:rPr>
              <a:t>Stride</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 always equal to 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45094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1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8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1" grpId="0"/>
      <p:bldP spid="1781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2" name="Título 3"/>
          <p:cNvSpPr>
            <a:spLocks noGrp="1"/>
          </p:cNvSpPr>
          <p:nvPr>
            <p:ph type="title"/>
          </p:nvPr>
        </p:nvSpPr>
        <p:spPr/>
        <p:txBody>
          <a:bodyPr>
            <a:normAutofit/>
          </a:bodyPr>
          <a:lstStyle/>
          <a:p>
            <a:r>
              <a:rPr lang="en-US" altLang="en-US" dirty="0">
                <a:solidFill>
                  <a:srgbClr val="0070C0"/>
                </a:solidFill>
                <a:ea typeface="ＭＳ Ｐゴシック" charset="-128"/>
              </a:rPr>
              <a:t>Heterogeneous Computing Systems</a:t>
            </a:r>
          </a:p>
        </p:txBody>
      </p:sp>
      <p:sp>
        <p:nvSpPr>
          <p:cNvPr id="8" name="Marcador de contenido 7"/>
          <p:cNvSpPr>
            <a:spLocks noGrp="1"/>
          </p:cNvSpPr>
          <p:nvPr>
            <p:ph idx="1"/>
          </p:nvPr>
        </p:nvSpPr>
        <p:spPr>
          <a:xfrm>
            <a:off x="228600" y="908720"/>
            <a:ext cx="8610600" cy="5282530"/>
          </a:xfrm>
        </p:spPr>
        <p:txBody>
          <a:bodyPr/>
          <a:lstStyle/>
          <a:p>
            <a:pPr marL="342900" lvl="1" indent="-342900">
              <a:buClr>
                <a:schemeClr val="accent1"/>
              </a:buClr>
              <a:buSzPct val="65000"/>
              <a:buFont typeface="Wingdings" pitchFamily="2" charset="2"/>
              <a:buChar char="n"/>
              <a:defRPr/>
            </a:pPr>
            <a:r>
              <a:rPr lang="en-US" dirty="0">
                <a:latin typeface="Tahoma" charset="0"/>
                <a:ea typeface="ＭＳ Ｐゴシック" charset="0"/>
                <a:cs typeface="+mn-cs"/>
              </a:rPr>
              <a:t>The end of Moore’s law created </a:t>
            </a:r>
            <a:r>
              <a:rPr lang="en-US" dirty="0">
                <a:solidFill>
                  <a:srgbClr val="C00000"/>
                </a:solidFill>
                <a:latin typeface="Tahoma" charset="0"/>
                <a:ea typeface="ＭＳ Ｐゴシック" charset="0"/>
                <a:cs typeface="+mn-cs"/>
              </a:rPr>
              <a:t>the need for heterogeneous systems</a:t>
            </a:r>
          </a:p>
          <a:p>
            <a:pPr marL="695325" lvl="2" indent="-342900">
              <a:defRPr/>
            </a:pPr>
            <a:r>
              <a:rPr lang="en-US" dirty="0">
                <a:latin typeface="Tahoma" charset="0"/>
                <a:ea typeface="ＭＳ Ｐゴシック" charset="0"/>
                <a:cs typeface="+mn-cs"/>
              </a:rPr>
              <a:t>More </a:t>
            </a:r>
            <a:r>
              <a:rPr lang="en-US" dirty="0">
                <a:solidFill>
                  <a:srgbClr val="0000FF"/>
                </a:solidFill>
                <a:latin typeface="Tahoma" charset="0"/>
                <a:ea typeface="ＭＳ Ｐゴシック" charset="0"/>
                <a:cs typeface="+mn-cs"/>
              </a:rPr>
              <a:t>suitable devices </a:t>
            </a:r>
            <a:r>
              <a:rPr lang="en-US" dirty="0">
                <a:latin typeface="Tahoma" charset="0"/>
                <a:ea typeface="ＭＳ Ｐゴシック" charset="0"/>
                <a:cs typeface="+mn-cs"/>
              </a:rPr>
              <a:t>for each type of workload</a:t>
            </a:r>
          </a:p>
          <a:p>
            <a:pPr marL="695325" lvl="2" indent="-342900">
              <a:defRPr/>
            </a:pPr>
            <a:r>
              <a:rPr lang="en-US" dirty="0">
                <a:latin typeface="Tahoma" charset="0"/>
                <a:ea typeface="ＭＳ Ｐゴシック" charset="0"/>
                <a:cs typeface="+mn-cs"/>
              </a:rPr>
              <a:t>Increased </a:t>
            </a:r>
            <a:r>
              <a:rPr lang="en-US" dirty="0">
                <a:solidFill>
                  <a:srgbClr val="00B050"/>
                </a:solidFill>
                <a:latin typeface="Tahoma" charset="0"/>
                <a:ea typeface="ＭＳ Ｐゴシック" charset="0"/>
                <a:cs typeface="+mn-cs"/>
              </a:rPr>
              <a:t>performance and energy efficiency</a:t>
            </a:r>
            <a:endParaRPr lang="en-US" dirty="0">
              <a:solidFill>
                <a:srgbClr val="00B050"/>
              </a:solidFill>
              <a:latin typeface="Tahoma" charset="0"/>
              <a:ea typeface="ＭＳ Ｐゴシック" charset="0"/>
            </a:endParaRPr>
          </a:p>
        </p:txBody>
      </p:sp>
      <p:sp>
        <p:nvSpPr>
          <p:cNvPr id="3" name="Slide Number Placeholder 2"/>
          <p:cNvSpPr>
            <a:spLocks noGrp="1"/>
          </p:cNvSpPr>
          <p:nvPr>
            <p:ph type="sldNum" sz="quarter" idx="11"/>
          </p:nvPr>
        </p:nvSpPr>
        <p:spPr/>
        <p:txBody>
          <a:bodyPr/>
          <a:lstStyle/>
          <a:p>
            <a:fld id="{11285301-7C64-3D4A-A11D-A303F06F8BE6}" type="slidenum">
              <a:rPr lang="en-US" altLang="en-US" smtClean="0"/>
              <a:pPr/>
              <a:t>6</a:t>
            </a:fld>
            <a:endParaRPr lang="en-US" altLang="en-US" dirty="0"/>
          </a:p>
        </p:txBody>
      </p:sp>
      <p:sp>
        <p:nvSpPr>
          <p:cNvPr id="9" name="Rectángulo 5">
            <a:extLst>
              <a:ext uri="{FF2B5EF4-FFF2-40B4-BE49-F238E27FC236}">
                <a16:creationId xmlns:a16="http://schemas.microsoft.com/office/drawing/2014/main" id="{940CB302-1940-B445-B922-95690873458D}"/>
              </a:ext>
            </a:extLst>
          </p:cNvPr>
          <p:cNvSpPr/>
          <p:nvPr/>
        </p:nvSpPr>
        <p:spPr>
          <a:xfrm>
            <a:off x="1386902" y="2636912"/>
            <a:ext cx="6560899" cy="27964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Conector angular 6">
            <a:extLst>
              <a:ext uri="{FF2B5EF4-FFF2-40B4-BE49-F238E27FC236}">
                <a16:creationId xmlns:a16="http://schemas.microsoft.com/office/drawing/2014/main" id="{07820135-49DC-B741-BF2D-753F43DD1452}"/>
              </a:ext>
            </a:extLst>
          </p:cNvPr>
          <p:cNvCxnSpPr/>
          <p:nvPr/>
        </p:nvCxnSpPr>
        <p:spPr>
          <a:xfrm rot="16200000" flipV="1">
            <a:off x="3855118" y="4357947"/>
            <a:ext cx="995514" cy="2"/>
          </a:xfrm>
          <a:prstGeom prst="bentConnector3">
            <a:avLst>
              <a:gd name="adj1" fmla="val 50000"/>
            </a:avLst>
          </a:prstGeom>
          <a:ln w="38100">
            <a:solidFill>
              <a:schemeClr val="tx1"/>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 name="Rectángulo redondeado 8">
            <a:extLst>
              <a:ext uri="{FF2B5EF4-FFF2-40B4-BE49-F238E27FC236}">
                <a16:creationId xmlns:a16="http://schemas.microsoft.com/office/drawing/2014/main" id="{9F1BDF28-61B6-8B4C-976B-4E2D7700F050}"/>
              </a:ext>
            </a:extLst>
          </p:cNvPr>
          <p:cNvSpPr/>
          <p:nvPr/>
        </p:nvSpPr>
        <p:spPr>
          <a:xfrm>
            <a:off x="1459368" y="2694634"/>
            <a:ext cx="537779" cy="537778"/>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CPU core 0</a:t>
            </a:r>
          </a:p>
        </p:txBody>
      </p:sp>
      <p:sp>
        <p:nvSpPr>
          <p:cNvPr id="12" name="Rectángulo redondeado 9">
            <a:extLst>
              <a:ext uri="{FF2B5EF4-FFF2-40B4-BE49-F238E27FC236}">
                <a16:creationId xmlns:a16="http://schemas.microsoft.com/office/drawing/2014/main" id="{6D31DD04-CC1A-D34A-83E3-D799DA931217}"/>
              </a:ext>
            </a:extLst>
          </p:cNvPr>
          <p:cNvSpPr/>
          <p:nvPr/>
        </p:nvSpPr>
        <p:spPr>
          <a:xfrm>
            <a:off x="2052300" y="2694634"/>
            <a:ext cx="537779" cy="537778"/>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CPU core 1</a:t>
            </a:r>
          </a:p>
        </p:txBody>
      </p:sp>
      <p:sp>
        <p:nvSpPr>
          <p:cNvPr id="13" name="Rectángulo redondeado 10">
            <a:extLst>
              <a:ext uri="{FF2B5EF4-FFF2-40B4-BE49-F238E27FC236}">
                <a16:creationId xmlns:a16="http://schemas.microsoft.com/office/drawing/2014/main" id="{D528A367-F944-9342-BCB7-C6CA7FBC308F}"/>
              </a:ext>
            </a:extLst>
          </p:cNvPr>
          <p:cNvSpPr/>
          <p:nvPr/>
        </p:nvSpPr>
        <p:spPr>
          <a:xfrm>
            <a:off x="2854320" y="2700754"/>
            <a:ext cx="537779" cy="537778"/>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CPU core N-1</a:t>
            </a:r>
          </a:p>
        </p:txBody>
      </p:sp>
      <p:sp>
        <p:nvSpPr>
          <p:cNvPr id="14" name="CuadroTexto 11">
            <a:extLst>
              <a:ext uri="{FF2B5EF4-FFF2-40B4-BE49-F238E27FC236}">
                <a16:creationId xmlns:a16="http://schemas.microsoft.com/office/drawing/2014/main" id="{FCCB9A6D-72E9-D64A-89FD-5540E2DF75ED}"/>
              </a:ext>
            </a:extLst>
          </p:cNvPr>
          <p:cNvSpPr txBox="1"/>
          <p:nvPr/>
        </p:nvSpPr>
        <p:spPr>
          <a:xfrm>
            <a:off x="2603577" y="2782656"/>
            <a:ext cx="256968" cy="275859"/>
          </a:xfrm>
          <a:prstGeom prst="rect">
            <a:avLst/>
          </a:prstGeom>
          <a:noFill/>
        </p:spPr>
        <p:txBody>
          <a:bodyPr wrap="none" rtlCol="0">
            <a:spAutoFit/>
          </a:bodyPr>
          <a:lstStyle/>
          <a:p>
            <a:r>
              <a:rPr lang="is-IS" dirty="0"/>
              <a:t>…</a:t>
            </a:r>
            <a:endParaRPr lang="en-US" dirty="0"/>
          </a:p>
        </p:txBody>
      </p:sp>
      <p:sp>
        <p:nvSpPr>
          <p:cNvPr id="15" name="Rectángulo redondeado 12">
            <a:extLst>
              <a:ext uri="{FF2B5EF4-FFF2-40B4-BE49-F238E27FC236}">
                <a16:creationId xmlns:a16="http://schemas.microsoft.com/office/drawing/2014/main" id="{DD641D97-7DE2-4842-80AF-4183F3A628F7}"/>
              </a:ext>
            </a:extLst>
          </p:cNvPr>
          <p:cNvSpPr/>
          <p:nvPr/>
        </p:nvSpPr>
        <p:spPr>
          <a:xfrm>
            <a:off x="1465593" y="3268131"/>
            <a:ext cx="537779" cy="268888"/>
          </a:xfrm>
          <a:prstGeom prst="roundRect">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L1</a:t>
            </a:r>
          </a:p>
        </p:txBody>
      </p:sp>
      <p:sp>
        <p:nvSpPr>
          <p:cNvPr id="16" name="Rectángulo redondeado 13">
            <a:extLst>
              <a:ext uri="{FF2B5EF4-FFF2-40B4-BE49-F238E27FC236}">
                <a16:creationId xmlns:a16="http://schemas.microsoft.com/office/drawing/2014/main" id="{EA31402A-1F33-C144-8CE7-2F1AEECD2F13}"/>
              </a:ext>
            </a:extLst>
          </p:cNvPr>
          <p:cNvSpPr/>
          <p:nvPr/>
        </p:nvSpPr>
        <p:spPr>
          <a:xfrm>
            <a:off x="2058525" y="3268131"/>
            <a:ext cx="537779" cy="268888"/>
          </a:xfrm>
          <a:prstGeom prst="roundRect">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L1</a:t>
            </a:r>
          </a:p>
        </p:txBody>
      </p:sp>
      <p:sp>
        <p:nvSpPr>
          <p:cNvPr id="17" name="Rectángulo redondeado 14">
            <a:extLst>
              <a:ext uri="{FF2B5EF4-FFF2-40B4-BE49-F238E27FC236}">
                <a16:creationId xmlns:a16="http://schemas.microsoft.com/office/drawing/2014/main" id="{7CB0F8F8-6C9F-9640-BEE7-406447513B05}"/>
              </a:ext>
            </a:extLst>
          </p:cNvPr>
          <p:cNvSpPr/>
          <p:nvPr/>
        </p:nvSpPr>
        <p:spPr>
          <a:xfrm>
            <a:off x="2860544" y="3274251"/>
            <a:ext cx="537779" cy="268888"/>
          </a:xfrm>
          <a:prstGeom prst="roundRect">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L1</a:t>
            </a:r>
          </a:p>
        </p:txBody>
      </p:sp>
      <p:sp>
        <p:nvSpPr>
          <p:cNvPr id="18" name="CuadroTexto 15">
            <a:extLst>
              <a:ext uri="{FF2B5EF4-FFF2-40B4-BE49-F238E27FC236}">
                <a16:creationId xmlns:a16="http://schemas.microsoft.com/office/drawing/2014/main" id="{41F579CE-3287-9F4E-BB4D-B1154B4F77E1}"/>
              </a:ext>
            </a:extLst>
          </p:cNvPr>
          <p:cNvSpPr txBox="1"/>
          <p:nvPr/>
        </p:nvSpPr>
        <p:spPr>
          <a:xfrm>
            <a:off x="2600054" y="3219229"/>
            <a:ext cx="256968" cy="275859"/>
          </a:xfrm>
          <a:prstGeom prst="rect">
            <a:avLst/>
          </a:prstGeom>
          <a:noFill/>
        </p:spPr>
        <p:txBody>
          <a:bodyPr wrap="none" rtlCol="0">
            <a:spAutoFit/>
          </a:bodyPr>
          <a:lstStyle/>
          <a:p>
            <a:r>
              <a:rPr lang="is-IS" dirty="0"/>
              <a:t>…</a:t>
            </a:r>
            <a:endParaRPr lang="en-US" dirty="0"/>
          </a:p>
        </p:txBody>
      </p:sp>
      <p:sp>
        <p:nvSpPr>
          <p:cNvPr id="19" name="Rectángulo redondeado 16">
            <a:extLst>
              <a:ext uri="{FF2B5EF4-FFF2-40B4-BE49-F238E27FC236}">
                <a16:creationId xmlns:a16="http://schemas.microsoft.com/office/drawing/2014/main" id="{3971085A-87EC-5843-99DD-0294C7F2BD8A}"/>
              </a:ext>
            </a:extLst>
          </p:cNvPr>
          <p:cNvSpPr/>
          <p:nvPr/>
        </p:nvSpPr>
        <p:spPr>
          <a:xfrm>
            <a:off x="1459367" y="3581577"/>
            <a:ext cx="1938955" cy="268885"/>
          </a:xfrm>
          <a:prstGeom prst="roundRect">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L2</a:t>
            </a:r>
          </a:p>
        </p:txBody>
      </p:sp>
      <p:grpSp>
        <p:nvGrpSpPr>
          <p:cNvPr id="20" name="Agrupar 32">
            <a:extLst>
              <a:ext uri="{FF2B5EF4-FFF2-40B4-BE49-F238E27FC236}">
                <a16:creationId xmlns:a16="http://schemas.microsoft.com/office/drawing/2014/main" id="{5A8A6A6E-98BF-7443-99AE-BC1C7A607516}"/>
              </a:ext>
            </a:extLst>
          </p:cNvPr>
          <p:cNvGrpSpPr/>
          <p:nvPr/>
        </p:nvGrpSpPr>
        <p:grpSpPr>
          <a:xfrm>
            <a:off x="5941129" y="2708423"/>
            <a:ext cx="1938955" cy="830235"/>
            <a:chOff x="6445544" y="424377"/>
            <a:chExt cx="2595952" cy="1111553"/>
          </a:xfrm>
        </p:grpSpPr>
        <p:sp>
          <p:nvSpPr>
            <p:cNvPr id="21" name="Rectángulo redondeado 34">
              <a:extLst>
                <a:ext uri="{FF2B5EF4-FFF2-40B4-BE49-F238E27FC236}">
                  <a16:creationId xmlns:a16="http://schemas.microsoft.com/office/drawing/2014/main" id="{CD786A82-D027-104D-814C-4579225D9856}"/>
                </a:ext>
              </a:extLst>
            </p:cNvPr>
            <p:cNvSpPr/>
            <p:nvPr/>
          </p:nvSpPr>
          <p:spPr>
            <a:xfrm>
              <a:off x="6445544" y="424377"/>
              <a:ext cx="2595952" cy="1109357"/>
            </a:xfrm>
            <a:prstGeom prst="roundRect">
              <a:avLst/>
            </a:prstGeom>
            <a:solidFill>
              <a:srgbClr val="DCE6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360000" rtlCol="0" anchor="ctr"/>
            <a:lstStyle/>
            <a:p>
              <a:pPr algn="ctr"/>
              <a:r>
                <a:rPr lang="en-US" sz="1400" dirty="0">
                  <a:solidFill>
                    <a:schemeClr val="tx1"/>
                  </a:solidFill>
                </a:rPr>
                <a:t>FPGA</a:t>
              </a:r>
            </a:p>
          </p:txBody>
        </p:sp>
        <p:sp>
          <p:nvSpPr>
            <p:cNvPr id="22" name="Rectángulo redondeado 35">
              <a:extLst>
                <a:ext uri="{FF2B5EF4-FFF2-40B4-BE49-F238E27FC236}">
                  <a16:creationId xmlns:a16="http://schemas.microsoft.com/office/drawing/2014/main" id="{1A762B51-E7C4-544B-9D54-235A4ACC5481}"/>
                </a:ext>
              </a:extLst>
            </p:cNvPr>
            <p:cNvSpPr/>
            <p:nvPr/>
          </p:nvSpPr>
          <p:spPr>
            <a:xfrm>
              <a:off x="7627723" y="1175936"/>
              <a:ext cx="695164" cy="359994"/>
            </a:xfrm>
            <a:prstGeom prst="roundRect">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DMA</a:t>
              </a:r>
            </a:p>
          </p:txBody>
        </p:sp>
        <p:sp>
          <p:nvSpPr>
            <p:cNvPr id="23" name="Rectángulo redondeado 33">
              <a:extLst>
                <a:ext uri="{FF2B5EF4-FFF2-40B4-BE49-F238E27FC236}">
                  <a16:creationId xmlns:a16="http://schemas.microsoft.com/office/drawing/2014/main" id="{E3F52DE2-DECB-9E43-9211-27FAB94F1DBA}"/>
                </a:ext>
              </a:extLst>
            </p:cNvPr>
            <p:cNvSpPr/>
            <p:nvPr/>
          </p:nvSpPr>
          <p:spPr>
            <a:xfrm>
              <a:off x="6559718" y="1055888"/>
              <a:ext cx="1060551" cy="480042"/>
            </a:xfrm>
            <a:prstGeom prst="roundRect">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Scratchpad</a:t>
              </a:r>
            </a:p>
          </p:txBody>
        </p:sp>
      </p:grpSp>
      <p:sp>
        <p:nvSpPr>
          <p:cNvPr id="24" name="Rectángulo redondeado 36">
            <a:extLst>
              <a:ext uri="{FF2B5EF4-FFF2-40B4-BE49-F238E27FC236}">
                <a16:creationId xmlns:a16="http://schemas.microsoft.com/office/drawing/2014/main" id="{B96B00BE-9128-1941-AE2E-895E403C4559}"/>
              </a:ext>
            </a:extLst>
          </p:cNvPr>
          <p:cNvSpPr/>
          <p:nvPr/>
        </p:nvSpPr>
        <p:spPr>
          <a:xfrm>
            <a:off x="2786658" y="4311553"/>
            <a:ext cx="3764450" cy="134438"/>
          </a:xfrm>
          <a:prstGeom prst="roundRect">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Coherent interconnect</a:t>
            </a:r>
          </a:p>
        </p:txBody>
      </p:sp>
      <p:cxnSp>
        <p:nvCxnSpPr>
          <p:cNvPr id="25" name="Conector angular 37">
            <a:extLst>
              <a:ext uri="{FF2B5EF4-FFF2-40B4-BE49-F238E27FC236}">
                <a16:creationId xmlns:a16="http://schemas.microsoft.com/office/drawing/2014/main" id="{31276FC1-B18E-D747-9512-81A12E9F67DE}"/>
              </a:ext>
            </a:extLst>
          </p:cNvPr>
          <p:cNvCxnSpPr/>
          <p:nvPr/>
        </p:nvCxnSpPr>
        <p:spPr>
          <a:xfrm rot="16200000" flipV="1">
            <a:off x="2976143" y="3949281"/>
            <a:ext cx="461093" cy="263449"/>
          </a:xfrm>
          <a:prstGeom prst="bentConnector3">
            <a:avLst>
              <a:gd name="adj1" fmla="val 50000"/>
            </a:avLst>
          </a:prstGeom>
          <a:ln w="381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Conector angular 38">
            <a:extLst>
              <a:ext uri="{FF2B5EF4-FFF2-40B4-BE49-F238E27FC236}">
                <a16:creationId xmlns:a16="http://schemas.microsoft.com/office/drawing/2014/main" id="{CAA8C96F-309E-3E44-95E4-9AB84EBB4827}"/>
              </a:ext>
            </a:extLst>
          </p:cNvPr>
          <p:cNvCxnSpPr>
            <a:endCxn id="23" idx="2"/>
          </p:cNvCxnSpPr>
          <p:nvPr/>
        </p:nvCxnSpPr>
        <p:spPr>
          <a:xfrm rot="5400000" flipH="1" flipV="1">
            <a:off x="5928305" y="3817381"/>
            <a:ext cx="772896" cy="215450"/>
          </a:xfrm>
          <a:prstGeom prst="bentConnector3">
            <a:avLst>
              <a:gd name="adj1" fmla="val 50000"/>
            </a:avLst>
          </a:prstGeom>
          <a:ln w="381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ector angular 39">
            <a:extLst>
              <a:ext uri="{FF2B5EF4-FFF2-40B4-BE49-F238E27FC236}">
                <a16:creationId xmlns:a16="http://schemas.microsoft.com/office/drawing/2014/main" id="{0CA36627-D68D-7A4C-BC85-DCF4FDE33B94}"/>
              </a:ext>
            </a:extLst>
          </p:cNvPr>
          <p:cNvCxnSpPr>
            <a:stCxn id="24" idx="0"/>
            <a:endCxn id="45" idx="2"/>
          </p:cNvCxnSpPr>
          <p:nvPr/>
        </p:nvCxnSpPr>
        <p:spPr>
          <a:xfrm rot="5400000" flipH="1" flipV="1">
            <a:off x="4438758" y="4080585"/>
            <a:ext cx="461094" cy="843"/>
          </a:xfrm>
          <a:prstGeom prst="bentConnector3">
            <a:avLst>
              <a:gd name="adj1" fmla="val 50000"/>
            </a:avLst>
          </a:prstGeom>
          <a:ln w="381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Rectángulo redondeado 40">
            <a:extLst>
              <a:ext uri="{FF2B5EF4-FFF2-40B4-BE49-F238E27FC236}">
                <a16:creationId xmlns:a16="http://schemas.microsoft.com/office/drawing/2014/main" id="{1601BC94-21C5-804B-8085-9B910A82E746}"/>
              </a:ext>
            </a:extLst>
          </p:cNvPr>
          <p:cNvSpPr/>
          <p:nvPr/>
        </p:nvSpPr>
        <p:spPr>
          <a:xfrm>
            <a:off x="2791479" y="4532493"/>
            <a:ext cx="3764450" cy="268885"/>
          </a:xfrm>
          <a:prstGeom prst="roundRect">
            <a:avLst/>
          </a:prstGeom>
          <a:solidFill>
            <a:schemeClr val="accent2">
              <a:lumMod val="20000"/>
              <a:lumOff val="80000"/>
              <a:alpha val="5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LLC</a:t>
            </a:r>
          </a:p>
        </p:txBody>
      </p:sp>
      <p:sp>
        <p:nvSpPr>
          <p:cNvPr id="29" name="Rectángulo redondeado 41">
            <a:extLst>
              <a:ext uri="{FF2B5EF4-FFF2-40B4-BE49-F238E27FC236}">
                <a16:creationId xmlns:a16="http://schemas.microsoft.com/office/drawing/2014/main" id="{57750A6C-51F7-104A-AF8D-104EC73E4B7F}"/>
              </a:ext>
            </a:extLst>
          </p:cNvPr>
          <p:cNvSpPr/>
          <p:nvPr/>
        </p:nvSpPr>
        <p:spPr>
          <a:xfrm>
            <a:off x="1985117" y="5109988"/>
            <a:ext cx="5377786" cy="268885"/>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DRAM controller</a:t>
            </a:r>
          </a:p>
        </p:txBody>
      </p:sp>
      <p:sp>
        <p:nvSpPr>
          <p:cNvPr id="30" name="Rectángulo redondeado 42">
            <a:extLst>
              <a:ext uri="{FF2B5EF4-FFF2-40B4-BE49-F238E27FC236}">
                <a16:creationId xmlns:a16="http://schemas.microsoft.com/office/drawing/2014/main" id="{DCA10250-44ED-2A41-A538-E81AAC6C3B71}"/>
              </a:ext>
            </a:extLst>
          </p:cNvPr>
          <p:cNvSpPr/>
          <p:nvPr/>
        </p:nvSpPr>
        <p:spPr>
          <a:xfrm>
            <a:off x="1985117" y="5487550"/>
            <a:ext cx="1263779" cy="537778"/>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DRAM</a:t>
            </a:r>
          </a:p>
        </p:txBody>
      </p:sp>
      <p:sp>
        <p:nvSpPr>
          <p:cNvPr id="31" name="Rectángulo redondeado 43">
            <a:extLst>
              <a:ext uri="{FF2B5EF4-FFF2-40B4-BE49-F238E27FC236}">
                <a16:creationId xmlns:a16="http://schemas.microsoft.com/office/drawing/2014/main" id="{048BE3A2-BBC8-4F4C-A6BD-46D029A39490}"/>
              </a:ext>
            </a:extLst>
          </p:cNvPr>
          <p:cNvSpPr/>
          <p:nvPr/>
        </p:nvSpPr>
        <p:spPr>
          <a:xfrm>
            <a:off x="3350533" y="5487550"/>
            <a:ext cx="1263779" cy="537778"/>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DRAM</a:t>
            </a:r>
          </a:p>
        </p:txBody>
      </p:sp>
      <p:sp>
        <p:nvSpPr>
          <p:cNvPr id="32" name="Rectángulo redondeado 44">
            <a:extLst>
              <a:ext uri="{FF2B5EF4-FFF2-40B4-BE49-F238E27FC236}">
                <a16:creationId xmlns:a16="http://schemas.microsoft.com/office/drawing/2014/main" id="{617A2DFA-D51D-2F49-B1D7-9CCE98052827}"/>
              </a:ext>
            </a:extLst>
          </p:cNvPr>
          <p:cNvSpPr/>
          <p:nvPr/>
        </p:nvSpPr>
        <p:spPr>
          <a:xfrm>
            <a:off x="4723492" y="5487550"/>
            <a:ext cx="1263779" cy="537778"/>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DRAM</a:t>
            </a:r>
          </a:p>
        </p:txBody>
      </p:sp>
      <p:sp>
        <p:nvSpPr>
          <p:cNvPr id="33" name="Rectángulo redondeado 45">
            <a:extLst>
              <a:ext uri="{FF2B5EF4-FFF2-40B4-BE49-F238E27FC236}">
                <a16:creationId xmlns:a16="http://schemas.microsoft.com/office/drawing/2014/main" id="{5063EB9C-53EE-1A49-A07B-AB867EC1E9FC}"/>
              </a:ext>
            </a:extLst>
          </p:cNvPr>
          <p:cNvSpPr/>
          <p:nvPr/>
        </p:nvSpPr>
        <p:spPr>
          <a:xfrm>
            <a:off x="6091759" y="5487550"/>
            <a:ext cx="1263779" cy="537778"/>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DRAM</a:t>
            </a:r>
          </a:p>
        </p:txBody>
      </p:sp>
      <p:cxnSp>
        <p:nvCxnSpPr>
          <p:cNvPr id="34" name="Conector angular 46">
            <a:extLst>
              <a:ext uri="{FF2B5EF4-FFF2-40B4-BE49-F238E27FC236}">
                <a16:creationId xmlns:a16="http://schemas.microsoft.com/office/drawing/2014/main" id="{F4C16067-CF6A-E14F-96BC-4898250B159A}"/>
              </a:ext>
            </a:extLst>
          </p:cNvPr>
          <p:cNvCxnSpPr/>
          <p:nvPr/>
        </p:nvCxnSpPr>
        <p:spPr>
          <a:xfrm rot="16200000" flipV="1">
            <a:off x="1788352" y="4361664"/>
            <a:ext cx="1022409" cy="2"/>
          </a:xfrm>
          <a:prstGeom prst="bentConnector3">
            <a:avLst>
              <a:gd name="adj1" fmla="val 50000"/>
            </a:avLst>
          </a:prstGeom>
          <a:ln w="38100">
            <a:solidFill>
              <a:schemeClr val="tx1"/>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Conector angular 47">
            <a:extLst>
              <a:ext uri="{FF2B5EF4-FFF2-40B4-BE49-F238E27FC236}">
                <a16:creationId xmlns:a16="http://schemas.microsoft.com/office/drawing/2014/main" id="{7E9EE09B-D5FC-1149-A679-7E5B1BE70242}"/>
              </a:ext>
            </a:extLst>
          </p:cNvPr>
          <p:cNvCxnSpPr>
            <a:endCxn id="22" idx="2"/>
          </p:cNvCxnSpPr>
          <p:nvPr/>
        </p:nvCxnSpPr>
        <p:spPr>
          <a:xfrm rot="16200000" flipV="1">
            <a:off x="6416626" y="4205763"/>
            <a:ext cx="1334212" cy="1"/>
          </a:xfrm>
          <a:prstGeom prst="bentConnector3">
            <a:avLst>
              <a:gd name="adj1" fmla="val 50000"/>
            </a:avLst>
          </a:prstGeom>
          <a:ln w="38100">
            <a:solidFill>
              <a:schemeClr val="tx1"/>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6" name="Rectángulo redondeado 48">
            <a:extLst>
              <a:ext uri="{FF2B5EF4-FFF2-40B4-BE49-F238E27FC236}">
                <a16:creationId xmlns:a16="http://schemas.microsoft.com/office/drawing/2014/main" id="{6131D549-8987-A548-AFB7-BD2CE1F476FC}"/>
              </a:ext>
            </a:extLst>
          </p:cNvPr>
          <p:cNvSpPr/>
          <p:nvPr/>
        </p:nvSpPr>
        <p:spPr>
          <a:xfrm>
            <a:off x="1985117" y="4872871"/>
            <a:ext cx="5358227" cy="134438"/>
          </a:xfrm>
          <a:prstGeom prst="roundRect">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Crossbar</a:t>
            </a:r>
          </a:p>
        </p:txBody>
      </p:sp>
      <p:grpSp>
        <p:nvGrpSpPr>
          <p:cNvPr id="37" name="Agrupar 55">
            <a:extLst>
              <a:ext uri="{FF2B5EF4-FFF2-40B4-BE49-F238E27FC236}">
                <a16:creationId xmlns:a16="http://schemas.microsoft.com/office/drawing/2014/main" id="{621A3311-4CAB-1E4B-A2F9-1C712F5E5EF1}"/>
              </a:ext>
            </a:extLst>
          </p:cNvPr>
          <p:cNvGrpSpPr/>
          <p:nvPr/>
        </p:nvGrpSpPr>
        <p:grpSpPr>
          <a:xfrm>
            <a:off x="7765574" y="5552425"/>
            <a:ext cx="1225757" cy="779885"/>
            <a:chOff x="71787" y="4277983"/>
            <a:chExt cx="1225757" cy="882544"/>
          </a:xfrm>
        </p:grpSpPr>
        <p:cxnSp>
          <p:nvCxnSpPr>
            <p:cNvPr id="38" name="Conector angular 49">
              <a:extLst>
                <a:ext uri="{FF2B5EF4-FFF2-40B4-BE49-F238E27FC236}">
                  <a16:creationId xmlns:a16="http://schemas.microsoft.com/office/drawing/2014/main" id="{726C3E99-15CA-9646-9F2D-BA28EB8BC9DF}"/>
                </a:ext>
              </a:extLst>
            </p:cNvPr>
            <p:cNvCxnSpPr/>
            <p:nvPr/>
          </p:nvCxnSpPr>
          <p:spPr>
            <a:xfrm rot="16200000" flipV="1">
              <a:off x="-51931" y="4498579"/>
              <a:ext cx="403334" cy="2"/>
            </a:xfrm>
            <a:prstGeom prst="bentConnector3">
              <a:avLst>
                <a:gd name="adj1" fmla="val 50000"/>
              </a:avLst>
            </a:prstGeom>
            <a:ln w="28575">
              <a:solidFill>
                <a:schemeClr val="tx1"/>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Conector angular 50">
              <a:extLst>
                <a:ext uri="{FF2B5EF4-FFF2-40B4-BE49-F238E27FC236}">
                  <a16:creationId xmlns:a16="http://schemas.microsoft.com/office/drawing/2014/main" id="{01A7E226-B9DC-BE4B-BFAA-64EFD18DE3A2}"/>
                </a:ext>
              </a:extLst>
            </p:cNvPr>
            <p:cNvCxnSpPr/>
            <p:nvPr/>
          </p:nvCxnSpPr>
          <p:spPr>
            <a:xfrm rot="5400000" flipH="1" flipV="1">
              <a:off x="-52448" y="4948027"/>
              <a:ext cx="403334" cy="843"/>
            </a:xfrm>
            <a:prstGeom prst="bentConnector3">
              <a:avLst>
                <a:gd name="adj1" fmla="val 50000"/>
              </a:avLst>
            </a:prstGeom>
            <a:ln w="28575">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0" name="CuadroTexto 51">
              <a:extLst>
                <a:ext uri="{FF2B5EF4-FFF2-40B4-BE49-F238E27FC236}">
                  <a16:creationId xmlns:a16="http://schemas.microsoft.com/office/drawing/2014/main" id="{1A5DE056-E361-8849-8D8B-1787424C9AB6}"/>
                </a:ext>
              </a:extLst>
            </p:cNvPr>
            <p:cNvSpPr txBox="1"/>
            <p:nvPr/>
          </p:nvSpPr>
          <p:spPr>
            <a:xfrm>
              <a:off x="170049" y="4831622"/>
              <a:ext cx="884602" cy="246221"/>
            </a:xfrm>
            <a:prstGeom prst="rect">
              <a:avLst/>
            </a:prstGeom>
            <a:noFill/>
          </p:spPr>
          <p:txBody>
            <a:bodyPr wrap="none" rtlCol="0">
              <a:spAutoFit/>
            </a:bodyPr>
            <a:lstStyle/>
            <a:p>
              <a:r>
                <a:rPr lang="en-US" sz="1000" dirty="0"/>
                <a:t>Coherent bus</a:t>
              </a:r>
            </a:p>
          </p:txBody>
        </p:sp>
        <p:sp>
          <p:nvSpPr>
            <p:cNvPr id="41" name="CuadroTexto 52">
              <a:extLst>
                <a:ext uri="{FF2B5EF4-FFF2-40B4-BE49-F238E27FC236}">
                  <a16:creationId xmlns:a16="http://schemas.microsoft.com/office/drawing/2014/main" id="{92AE733C-3287-2C48-8A2A-1F2F3B4A4169}"/>
                </a:ext>
              </a:extLst>
            </p:cNvPr>
            <p:cNvSpPr txBox="1"/>
            <p:nvPr/>
          </p:nvSpPr>
          <p:spPr>
            <a:xfrm>
              <a:off x="170049" y="4380642"/>
              <a:ext cx="1127495" cy="246221"/>
            </a:xfrm>
            <a:prstGeom prst="rect">
              <a:avLst/>
            </a:prstGeom>
            <a:noFill/>
          </p:spPr>
          <p:txBody>
            <a:bodyPr wrap="none" rtlCol="0">
              <a:spAutoFit/>
            </a:bodyPr>
            <a:lstStyle/>
            <a:p>
              <a:r>
                <a:rPr lang="en-US" sz="1000" dirty="0"/>
                <a:t>Non-coherent bus</a:t>
              </a:r>
            </a:p>
          </p:txBody>
        </p:sp>
        <p:sp>
          <p:nvSpPr>
            <p:cNvPr id="42" name="Rectángulo 53">
              <a:extLst>
                <a:ext uri="{FF2B5EF4-FFF2-40B4-BE49-F238E27FC236}">
                  <a16:creationId xmlns:a16="http://schemas.microsoft.com/office/drawing/2014/main" id="{ED91F90B-124B-BA4E-A0AF-5AA09A21F8B1}"/>
                </a:ext>
              </a:extLst>
            </p:cNvPr>
            <p:cNvSpPr/>
            <p:nvPr/>
          </p:nvSpPr>
          <p:spPr>
            <a:xfrm>
              <a:off x="71787" y="4277983"/>
              <a:ext cx="1225757" cy="88254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Agrupar 57">
            <a:extLst>
              <a:ext uri="{FF2B5EF4-FFF2-40B4-BE49-F238E27FC236}">
                <a16:creationId xmlns:a16="http://schemas.microsoft.com/office/drawing/2014/main" id="{839DFA12-0EE8-AB47-B268-63F9CF1A315D}"/>
              </a:ext>
            </a:extLst>
          </p:cNvPr>
          <p:cNvGrpSpPr/>
          <p:nvPr/>
        </p:nvGrpSpPr>
        <p:grpSpPr>
          <a:xfrm>
            <a:off x="3700250" y="2708423"/>
            <a:ext cx="1938955" cy="1142036"/>
            <a:chOff x="3700250" y="1741534"/>
            <a:chExt cx="1938955" cy="1142036"/>
          </a:xfrm>
        </p:grpSpPr>
        <p:sp>
          <p:nvSpPr>
            <p:cNvPr id="44" name="Rectángulo redondeado 29">
              <a:extLst>
                <a:ext uri="{FF2B5EF4-FFF2-40B4-BE49-F238E27FC236}">
                  <a16:creationId xmlns:a16="http://schemas.microsoft.com/office/drawing/2014/main" id="{0B8E36EA-E83B-5947-94AE-B81A694A06B0}"/>
                </a:ext>
              </a:extLst>
            </p:cNvPr>
            <p:cNvSpPr/>
            <p:nvPr/>
          </p:nvSpPr>
          <p:spPr>
            <a:xfrm>
              <a:off x="3700251" y="1741534"/>
              <a:ext cx="1938954" cy="828594"/>
            </a:xfrm>
            <a:prstGeom prst="roundRect">
              <a:avLst/>
            </a:prstGeom>
            <a:solidFill>
              <a:srgbClr val="EBF1D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45" name="Rectángulo redondeado 18">
              <a:extLst>
                <a:ext uri="{FF2B5EF4-FFF2-40B4-BE49-F238E27FC236}">
                  <a16:creationId xmlns:a16="http://schemas.microsoft.com/office/drawing/2014/main" id="{78395877-3FCB-F24D-B644-9D5CA8D9C858}"/>
                </a:ext>
              </a:extLst>
            </p:cNvPr>
            <p:cNvSpPr/>
            <p:nvPr/>
          </p:nvSpPr>
          <p:spPr>
            <a:xfrm>
              <a:off x="3700250" y="2614685"/>
              <a:ext cx="1938955" cy="268885"/>
            </a:xfrm>
            <a:prstGeom prst="roundRect">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L2</a:t>
              </a:r>
            </a:p>
          </p:txBody>
        </p:sp>
        <p:sp>
          <p:nvSpPr>
            <p:cNvPr id="46" name="Rectángulo redondeado 19">
              <a:extLst>
                <a:ext uri="{FF2B5EF4-FFF2-40B4-BE49-F238E27FC236}">
                  <a16:creationId xmlns:a16="http://schemas.microsoft.com/office/drawing/2014/main" id="{A1E53042-8482-934F-BC42-6705A04E9DF0}"/>
                </a:ext>
              </a:extLst>
            </p:cNvPr>
            <p:cNvSpPr/>
            <p:nvPr/>
          </p:nvSpPr>
          <p:spPr>
            <a:xfrm>
              <a:off x="3801606" y="1815766"/>
              <a:ext cx="254227" cy="456006"/>
            </a:xfrm>
            <a:prstGeom prst="roundRect">
              <a:avLst/>
            </a:prstGeom>
            <a:solidFill>
              <a:schemeClr val="accent3">
                <a:lumMod val="40000"/>
                <a:lumOff val="6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CU</a:t>
              </a:r>
            </a:p>
          </p:txBody>
        </p:sp>
        <p:sp>
          <p:nvSpPr>
            <p:cNvPr id="47" name="Rectángulo redondeado 20">
              <a:extLst>
                <a:ext uri="{FF2B5EF4-FFF2-40B4-BE49-F238E27FC236}">
                  <a16:creationId xmlns:a16="http://schemas.microsoft.com/office/drawing/2014/main" id="{764B91F1-D30B-FD49-B7DF-71CED159782A}"/>
                </a:ext>
              </a:extLst>
            </p:cNvPr>
            <p:cNvSpPr/>
            <p:nvPr/>
          </p:nvSpPr>
          <p:spPr>
            <a:xfrm>
              <a:off x="3807831" y="2307491"/>
              <a:ext cx="254227" cy="192884"/>
            </a:xfrm>
            <a:prstGeom prst="roundRect">
              <a:avLst/>
            </a:prstGeom>
            <a:solidFill>
              <a:schemeClr val="accent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L1</a:t>
              </a:r>
            </a:p>
          </p:txBody>
        </p:sp>
        <p:sp>
          <p:nvSpPr>
            <p:cNvPr id="48" name="Rectángulo redondeado 21">
              <a:extLst>
                <a:ext uri="{FF2B5EF4-FFF2-40B4-BE49-F238E27FC236}">
                  <a16:creationId xmlns:a16="http://schemas.microsoft.com/office/drawing/2014/main" id="{2AD4E2EB-931C-BC47-A5C0-BAA7432FDC47}"/>
                </a:ext>
              </a:extLst>
            </p:cNvPr>
            <p:cNvSpPr/>
            <p:nvPr/>
          </p:nvSpPr>
          <p:spPr>
            <a:xfrm>
              <a:off x="4097651" y="1815766"/>
              <a:ext cx="254227" cy="456006"/>
            </a:xfrm>
            <a:prstGeom prst="roundRect">
              <a:avLst/>
            </a:prstGeom>
            <a:solidFill>
              <a:schemeClr val="accent3">
                <a:lumMod val="40000"/>
                <a:lumOff val="6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CU</a:t>
              </a:r>
            </a:p>
          </p:txBody>
        </p:sp>
        <p:sp>
          <p:nvSpPr>
            <p:cNvPr id="49" name="Rectángulo redondeado 22">
              <a:extLst>
                <a:ext uri="{FF2B5EF4-FFF2-40B4-BE49-F238E27FC236}">
                  <a16:creationId xmlns:a16="http://schemas.microsoft.com/office/drawing/2014/main" id="{FA53CA03-EEBE-F246-95F1-6D84ADD79863}"/>
                </a:ext>
              </a:extLst>
            </p:cNvPr>
            <p:cNvSpPr/>
            <p:nvPr/>
          </p:nvSpPr>
          <p:spPr>
            <a:xfrm>
              <a:off x="4103876" y="2307491"/>
              <a:ext cx="254227" cy="192884"/>
            </a:xfrm>
            <a:prstGeom prst="roundRect">
              <a:avLst/>
            </a:prstGeom>
            <a:solidFill>
              <a:schemeClr val="accent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L1</a:t>
              </a:r>
            </a:p>
          </p:txBody>
        </p:sp>
        <p:sp>
          <p:nvSpPr>
            <p:cNvPr id="50" name="Rectángulo redondeado 23">
              <a:extLst>
                <a:ext uri="{FF2B5EF4-FFF2-40B4-BE49-F238E27FC236}">
                  <a16:creationId xmlns:a16="http://schemas.microsoft.com/office/drawing/2014/main" id="{EB7A5EE1-5732-2342-9736-5158E26AA020}"/>
                </a:ext>
              </a:extLst>
            </p:cNvPr>
            <p:cNvSpPr/>
            <p:nvPr/>
          </p:nvSpPr>
          <p:spPr>
            <a:xfrm>
              <a:off x="4399920" y="1815766"/>
              <a:ext cx="254227" cy="456006"/>
            </a:xfrm>
            <a:prstGeom prst="roundRect">
              <a:avLst/>
            </a:prstGeom>
            <a:solidFill>
              <a:schemeClr val="accent3">
                <a:lumMod val="40000"/>
                <a:lumOff val="6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CU</a:t>
              </a:r>
            </a:p>
          </p:txBody>
        </p:sp>
        <p:sp>
          <p:nvSpPr>
            <p:cNvPr id="51" name="Rectángulo redondeado 24">
              <a:extLst>
                <a:ext uri="{FF2B5EF4-FFF2-40B4-BE49-F238E27FC236}">
                  <a16:creationId xmlns:a16="http://schemas.microsoft.com/office/drawing/2014/main" id="{3ED87111-0C10-8F41-9C35-67A49FB30760}"/>
                </a:ext>
              </a:extLst>
            </p:cNvPr>
            <p:cNvSpPr/>
            <p:nvPr/>
          </p:nvSpPr>
          <p:spPr>
            <a:xfrm>
              <a:off x="4406145" y="2307491"/>
              <a:ext cx="254227" cy="192884"/>
            </a:xfrm>
            <a:prstGeom prst="roundRect">
              <a:avLst/>
            </a:prstGeom>
            <a:solidFill>
              <a:schemeClr val="accent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L1</a:t>
              </a:r>
            </a:p>
          </p:txBody>
        </p:sp>
        <p:sp>
          <p:nvSpPr>
            <p:cNvPr id="52" name="Rectángulo redondeado 25">
              <a:extLst>
                <a:ext uri="{FF2B5EF4-FFF2-40B4-BE49-F238E27FC236}">
                  <a16:creationId xmlns:a16="http://schemas.microsoft.com/office/drawing/2014/main" id="{E8E3D1DA-242A-3A49-8DB6-50B1671FAC7E}"/>
                </a:ext>
              </a:extLst>
            </p:cNvPr>
            <p:cNvSpPr/>
            <p:nvPr/>
          </p:nvSpPr>
          <p:spPr>
            <a:xfrm>
              <a:off x="5005313" y="1815766"/>
              <a:ext cx="254227" cy="456006"/>
            </a:xfrm>
            <a:prstGeom prst="roundRect">
              <a:avLst/>
            </a:prstGeom>
            <a:solidFill>
              <a:schemeClr val="accent3">
                <a:lumMod val="40000"/>
                <a:lumOff val="6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CU</a:t>
              </a:r>
            </a:p>
          </p:txBody>
        </p:sp>
        <p:sp>
          <p:nvSpPr>
            <p:cNvPr id="53" name="Rectángulo redondeado 26">
              <a:extLst>
                <a:ext uri="{FF2B5EF4-FFF2-40B4-BE49-F238E27FC236}">
                  <a16:creationId xmlns:a16="http://schemas.microsoft.com/office/drawing/2014/main" id="{2DF633B8-FFB9-5045-B094-5BF7275D904F}"/>
                </a:ext>
              </a:extLst>
            </p:cNvPr>
            <p:cNvSpPr/>
            <p:nvPr/>
          </p:nvSpPr>
          <p:spPr>
            <a:xfrm>
              <a:off x="5011538" y="2307491"/>
              <a:ext cx="254227" cy="192884"/>
            </a:xfrm>
            <a:prstGeom prst="roundRect">
              <a:avLst/>
            </a:prstGeom>
            <a:solidFill>
              <a:schemeClr val="accent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L1</a:t>
              </a:r>
            </a:p>
          </p:txBody>
        </p:sp>
        <p:sp>
          <p:nvSpPr>
            <p:cNvPr id="54" name="Rectángulo redondeado 27">
              <a:extLst>
                <a:ext uri="{FF2B5EF4-FFF2-40B4-BE49-F238E27FC236}">
                  <a16:creationId xmlns:a16="http://schemas.microsoft.com/office/drawing/2014/main" id="{BA85BCE3-5900-4C43-BF69-A4D27BC381D9}"/>
                </a:ext>
              </a:extLst>
            </p:cNvPr>
            <p:cNvSpPr/>
            <p:nvPr/>
          </p:nvSpPr>
          <p:spPr>
            <a:xfrm>
              <a:off x="5314661" y="1815766"/>
              <a:ext cx="254227" cy="456006"/>
            </a:xfrm>
            <a:prstGeom prst="roundRect">
              <a:avLst/>
            </a:prstGeom>
            <a:solidFill>
              <a:schemeClr val="accent3">
                <a:lumMod val="40000"/>
                <a:lumOff val="6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CU</a:t>
              </a:r>
            </a:p>
          </p:txBody>
        </p:sp>
        <p:sp>
          <p:nvSpPr>
            <p:cNvPr id="55" name="Rectángulo redondeado 28">
              <a:extLst>
                <a:ext uri="{FF2B5EF4-FFF2-40B4-BE49-F238E27FC236}">
                  <a16:creationId xmlns:a16="http://schemas.microsoft.com/office/drawing/2014/main" id="{DE8E993B-4C97-184A-A335-FAEF9C06E3C8}"/>
                </a:ext>
              </a:extLst>
            </p:cNvPr>
            <p:cNvSpPr/>
            <p:nvPr/>
          </p:nvSpPr>
          <p:spPr>
            <a:xfrm>
              <a:off x="5320886" y="2307491"/>
              <a:ext cx="254227" cy="192884"/>
            </a:xfrm>
            <a:prstGeom prst="roundRect">
              <a:avLst/>
            </a:prstGeom>
            <a:solidFill>
              <a:schemeClr val="accent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1000" dirty="0">
                  <a:solidFill>
                    <a:schemeClr val="bg1">
                      <a:lumMod val="65000"/>
                    </a:schemeClr>
                  </a:solidFill>
                </a:rPr>
                <a:t>L1</a:t>
              </a:r>
            </a:p>
          </p:txBody>
        </p:sp>
        <p:sp>
          <p:nvSpPr>
            <p:cNvPr id="56" name="CuadroTexto 30">
              <a:extLst>
                <a:ext uri="{FF2B5EF4-FFF2-40B4-BE49-F238E27FC236}">
                  <a16:creationId xmlns:a16="http://schemas.microsoft.com/office/drawing/2014/main" id="{B07119EA-9818-3446-B9F5-FB68C1DA6E77}"/>
                </a:ext>
              </a:extLst>
            </p:cNvPr>
            <p:cNvSpPr txBox="1"/>
            <p:nvPr/>
          </p:nvSpPr>
          <p:spPr>
            <a:xfrm>
              <a:off x="4695935" y="1815766"/>
              <a:ext cx="256968" cy="275859"/>
            </a:xfrm>
            <a:prstGeom prst="rect">
              <a:avLst/>
            </a:prstGeom>
            <a:noFill/>
          </p:spPr>
          <p:txBody>
            <a:bodyPr wrap="none" rtlCol="0">
              <a:spAutoFit/>
            </a:bodyPr>
            <a:lstStyle/>
            <a:p>
              <a:r>
                <a:rPr lang="is-IS" dirty="0">
                  <a:solidFill>
                    <a:srgbClr val="A6A6A6"/>
                  </a:solidFill>
                </a:rPr>
                <a:t>…</a:t>
              </a:r>
              <a:endParaRPr lang="en-US" dirty="0">
                <a:solidFill>
                  <a:srgbClr val="A6A6A6"/>
                </a:solidFill>
              </a:endParaRPr>
            </a:p>
          </p:txBody>
        </p:sp>
        <p:sp>
          <p:nvSpPr>
            <p:cNvPr id="57" name="CuadroTexto 31">
              <a:extLst>
                <a:ext uri="{FF2B5EF4-FFF2-40B4-BE49-F238E27FC236}">
                  <a16:creationId xmlns:a16="http://schemas.microsoft.com/office/drawing/2014/main" id="{35BF073A-DA0A-144B-9C1B-2049F3E60955}"/>
                </a:ext>
              </a:extLst>
            </p:cNvPr>
            <p:cNvSpPr txBox="1"/>
            <p:nvPr/>
          </p:nvSpPr>
          <p:spPr>
            <a:xfrm>
              <a:off x="4692416" y="2213217"/>
              <a:ext cx="256968" cy="275859"/>
            </a:xfrm>
            <a:prstGeom prst="rect">
              <a:avLst/>
            </a:prstGeom>
            <a:noFill/>
          </p:spPr>
          <p:txBody>
            <a:bodyPr wrap="none" rtlCol="0">
              <a:spAutoFit/>
            </a:bodyPr>
            <a:lstStyle/>
            <a:p>
              <a:r>
                <a:rPr lang="is-IS" dirty="0">
                  <a:solidFill>
                    <a:srgbClr val="A6A6A6"/>
                  </a:solidFill>
                </a:rPr>
                <a:t>…</a:t>
              </a:r>
              <a:endParaRPr lang="en-US" dirty="0">
                <a:solidFill>
                  <a:srgbClr val="A6A6A6"/>
                </a:solidFill>
              </a:endParaRPr>
            </a:p>
          </p:txBody>
        </p:sp>
        <p:sp>
          <p:nvSpPr>
            <p:cNvPr id="58" name="CuadroTexto 56">
              <a:extLst>
                <a:ext uri="{FF2B5EF4-FFF2-40B4-BE49-F238E27FC236}">
                  <a16:creationId xmlns:a16="http://schemas.microsoft.com/office/drawing/2014/main" id="{89AA78F5-5FE5-C24B-88FB-76C96EB887F6}"/>
                </a:ext>
              </a:extLst>
            </p:cNvPr>
            <p:cNvSpPr txBox="1"/>
            <p:nvPr/>
          </p:nvSpPr>
          <p:spPr>
            <a:xfrm>
              <a:off x="4429326" y="2001116"/>
              <a:ext cx="505868" cy="307777"/>
            </a:xfrm>
            <a:prstGeom prst="rect">
              <a:avLst/>
            </a:prstGeom>
            <a:noFill/>
          </p:spPr>
          <p:txBody>
            <a:bodyPr wrap="none" rtlCol="0">
              <a:spAutoFit/>
            </a:bodyPr>
            <a:lstStyle/>
            <a:p>
              <a:r>
                <a:rPr lang="en-US" sz="1400" dirty="0"/>
                <a:t>GPU</a:t>
              </a:r>
            </a:p>
          </p:txBody>
        </p:sp>
      </p:grpSp>
      <p:sp>
        <p:nvSpPr>
          <p:cNvPr id="59" name="Rectangle 58">
            <a:extLst>
              <a:ext uri="{FF2B5EF4-FFF2-40B4-BE49-F238E27FC236}">
                <a16:creationId xmlns:a16="http://schemas.microsoft.com/office/drawing/2014/main" id="{9B0CE6EE-A5C6-7F42-9C9D-A5D9415191EF}"/>
              </a:ext>
            </a:extLst>
          </p:cNvPr>
          <p:cNvSpPr>
            <a:spLocks noChangeArrowheads="1"/>
          </p:cNvSpPr>
          <p:nvPr/>
        </p:nvSpPr>
        <p:spPr bwMode="auto">
          <a:xfrm>
            <a:off x="152400" y="6488113"/>
            <a:ext cx="8458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solidFill>
                  <a:srgbClr val="000000"/>
                </a:solidFill>
                <a:latin typeface="Tahoma" panose="020B0604030504040204" pitchFamily="34" charset="0"/>
              </a:rPr>
              <a:t>Chang+, </a:t>
            </a:r>
            <a:r>
              <a:rPr lang="ja-JP" altLang="en-US" sz="1200">
                <a:solidFill>
                  <a:srgbClr val="000000"/>
                </a:solidFill>
                <a:latin typeface="Tahoma" panose="020B0604030504040204" pitchFamily="34" charset="0"/>
              </a:rPr>
              <a:t>“</a:t>
            </a:r>
            <a:r>
              <a:rPr lang="en-US" altLang="ja-JP" sz="1200" dirty="0">
                <a:solidFill>
                  <a:srgbClr val="0000FF"/>
                </a:solidFill>
                <a:latin typeface="Tahoma" panose="020B0604030504040204" pitchFamily="34" charset="0"/>
              </a:rPr>
              <a:t>Collaborative Computing for Heterogeneous Integrated Systems</a:t>
            </a:r>
            <a:r>
              <a:rPr lang="en-US" altLang="ja-JP" sz="1200" dirty="0">
                <a:solidFill>
                  <a:srgbClr val="000000"/>
                </a:solidFill>
                <a:latin typeface="Tahoma" panose="020B0604030504040204" pitchFamily="34" charset="0"/>
              </a:rPr>
              <a:t>,</a:t>
            </a:r>
            <a:r>
              <a:rPr lang="ja-JP" altLang="en-US" sz="1200">
                <a:solidFill>
                  <a:srgbClr val="000000"/>
                </a:solidFill>
                <a:latin typeface="Tahoma" panose="020B0604030504040204" pitchFamily="34" charset="0"/>
              </a:rPr>
              <a:t>”</a:t>
            </a:r>
            <a:r>
              <a:rPr lang="en-US" altLang="ja-JP" sz="1200" dirty="0">
                <a:solidFill>
                  <a:srgbClr val="000000"/>
                </a:solidFill>
                <a:latin typeface="Tahoma" panose="020B0604030504040204" pitchFamily="34" charset="0"/>
              </a:rPr>
              <a:t> ICPE 2017.</a:t>
            </a:r>
            <a:endParaRPr lang="en-US" altLang="en-US"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43192130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AFA8-F928-074B-AE87-00F35D2037DE}"/>
              </a:ext>
            </a:extLst>
          </p:cNvPr>
          <p:cNvSpPr>
            <a:spLocks noGrp="1"/>
          </p:cNvSpPr>
          <p:nvPr>
            <p:ph type="title"/>
          </p:nvPr>
        </p:nvSpPr>
        <p:spPr>
          <a:xfrm>
            <a:off x="228600" y="0"/>
            <a:ext cx="8610600" cy="914400"/>
          </a:xfrm>
        </p:spPr>
        <p:txBody>
          <a:bodyPr anchor="ctr"/>
          <a:lstStyle/>
          <a:p>
            <a:r>
              <a:rPr lang="en-US" dirty="0">
                <a:solidFill>
                  <a:srgbClr val="0070C0"/>
                </a:solidFill>
              </a:rPr>
              <a:t>P&amp;S Heterogeneous Systems: Contents</a:t>
            </a:r>
          </a:p>
        </p:txBody>
      </p:sp>
      <p:sp>
        <p:nvSpPr>
          <p:cNvPr id="3" name="Content Placeholder 2">
            <a:extLst>
              <a:ext uri="{FF2B5EF4-FFF2-40B4-BE49-F238E27FC236}">
                <a16:creationId xmlns:a16="http://schemas.microsoft.com/office/drawing/2014/main" id="{A10D5082-2F46-7C48-8952-78EC2112D97F}"/>
              </a:ext>
            </a:extLst>
          </p:cNvPr>
          <p:cNvSpPr>
            <a:spLocks noGrp="1"/>
          </p:cNvSpPr>
          <p:nvPr>
            <p:ph idx="1"/>
          </p:nvPr>
        </p:nvSpPr>
        <p:spPr>
          <a:xfrm>
            <a:off x="228600" y="838200"/>
            <a:ext cx="8610600" cy="5562599"/>
          </a:xfrm>
        </p:spPr>
        <p:txBody>
          <a:bodyPr/>
          <a:lstStyle/>
          <a:p>
            <a:r>
              <a:rPr lang="en-US" dirty="0"/>
              <a:t>We will introduce the </a:t>
            </a:r>
            <a:r>
              <a:rPr lang="en-US" dirty="0">
                <a:solidFill>
                  <a:srgbClr val="FF0000"/>
                </a:solidFill>
              </a:rPr>
              <a:t>need for heterogeneity</a:t>
            </a:r>
            <a:r>
              <a:rPr lang="en-US" dirty="0"/>
              <a:t> in current computing systems, in order to achieve high performance and energy efficiency</a:t>
            </a:r>
          </a:p>
          <a:p>
            <a:endParaRPr lang="en-US" dirty="0"/>
          </a:p>
          <a:p>
            <a:r>
              <a:rPr lang="en-US" dirty="0"/>
              <a:t>You will get familiar with some of the </a:t>
            </a:r>
            <a:r>
              <a:rPr lang="en-US" dirty="0">
                <a:solidFill>
                  <a:srgbClr val="0432FF"/>
                </a:solidFill>
              </a:rPr>
              <a:t>different heterogeneous devices </a:t>
            </a:r>
            <a:r>
              <a:rPr lang="en-US" dirty="0"/>
              <a:t>that are available in computing systems</a:t>
            </a:r>
          </a:p>
          <a:p>
            <a:endParaRPr lang="en-US" dirty="0"/>
          </a:p>
          <a:p>
            <a:r>
              <a:rPr lang="en-US" dirty="0"/>
              <a:t>You will learn </a:t>
            </a:r>
            <a:r>
              <a:rPr lang="en-US" dirty="0">
                <a:solidFill>
                  <a:srgbClr val="00B050"/>
                </a:solidFill>
              </a:rPr>
              <a:t>workload distribution and parallelization strategies </a:t>
            </a:r>
            <a:r>
              <a:rPr lang="en-US" dirty="0"/>
              <a:t>that leverage heterogeneous devices</a:t>
            </a:r>
          </a:p>
          <a:p>
            <a:endParaRPr lang="en-US" dirty="0"/>
          </a:p>
          <a:p>
            <a:r>
              <a:rPr lang="en-US" dirty="0"/>
              <a:t>You will </a:t>
            </a:r>
            <a:r>
              <a:rPr lang="en-US" dirty="0">
                <a:solidFill>
                  <a:srgbClr val="7030A0"/>
                </a:solidFill>
              </a:rPr>
              <a:t>work hands-on</a:t>
            </a:r>
            <a:r>
              <a:rPr lang="en-US" dirty="0"/>
              <a:t>: analyzing workloads, programming heterogeneous architectures, proposing scheduling/offloading mechanisms, etc.</a:t>
            </a:r>
          </a:p>
        </p:txBody>
      </p:sp>
      <p:sp>
        <p:nvSpPr>
          <p:cNvPr id="4" name="Slide Number Placeholder 3">
            <a:extLst>
              <a:ext uri="{FF2B5EF4-FFF2-40B4-BE49-F238E27FC236}">
                <a16:creationId xmlns:a16="http://schemas.microsoft.com/office/drawing/2014/main" id="{CAA318BC-BA84-EE49-85EE-0A779D8ABC90}"/>
              </a:ext>
            </a:extLst>
          </p:cNvPr>
          <p:cNvSpPr>
            <a:spLocks noGrp="1"/>
          </p:cNvSpPr>
          <p:nvPr>
            <p:ph type="sldNum" sz="quarter" idx="11"/>
          </p:nvPr>
        </p:nvSpPr>
        <p:spPr/>
        <p:txBody>
          <a:bodyPr/>
          <a:lstStyle/>
          <a:p>
            <a:pPr>
              <a:defRPr/>
            </a:pPr>
            <a:fld id="{D1AB0E41-6335-3B40-AB06-F5B4D651A9D6}" type="slidenum">
              <a:rPr lang="en-US" altLang="en-US" smtClean="0"/>
              <a:pPr>
                <a:defRPr/>
              </a:pPr>
              <a:t>7</a:t>
            </a:fld>
            <a:endParaRPr lang="en-US" altLang="en-US"/>
          </a:p>
        </p:txBody>
      </p:sp>
    </p:spTree>
    <p:extLst>
      <p:ext uri="{BB962C8B-B14F-4D97-AF65-F5344CB8AC3E}">
        <p14:creationId xmlns:p14="http://schemas.microsoft.com/office/powerpoint/2010/main" val="31573291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CE99F8-6306-4149-B109-42EAFE9EB301}"/>
              </a:ext>
            </a:extLst>
          </p:cNvPr>
          <p:cNvPicPr>
            <a:picLocks noChangeAspect="1"/>
          </p:cNvPicPr>
          <p:nvPr/>
        </p:nvPicPr>
        <p:blipFill>
          <a:blip r:embed="rId3"/>
          <a:stretch>
            <a:fillRect/>
          </a:stretch>
        </p:blipFill>
        <p:spPr>
          <a:xfrm>
            <a:off x="4557568" y="2808402"/>
            <a:ext cx="4438940" cy="2384196"/>
          </a:xfrm>
          <a:prstGeom prst="rect">
            <a:avLst/>
          </a:prstGeom>
        </p:spPr>
      </p:pic>
      <p:pic>
        <p:nvPicPr>
          <p:cNvPr id="8" name="Picture 7">
            <a:extLst>
              <a:ext uri="{FF2B5EF4-FFF2-40B4-BE49-F238E27FC236}">
                <a16:creationId xmlns:a16="http://schemas.microsoft.com/office/drawing/2014/main" id="{A57870D4-3C5E-9540-A011-DD5547216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90600"/>
            <a:ext cx="4098226" cy="5410200"/>
          </a:xfrm>
          <a:prstGeom prst="rect">
            <a:avLst/>
          </a:prstGeom>
        </p:spPr>
      </p:pic>
      <p:sp>
        <p:nvSpPr>
          <p:cNvPr id="83969" name="Title 1">
            <a:extLst>
              <a:ext uri="{FF2B5EF4-FFF2-40B4-BE49-F238E27FC236}">
                <a16:creationId xmlns:a16="http://schemas.microsoft.com/office/drawing/2014/main" id="{37341F1E-EEC5-5E40-B8E1-F001AF083003}"/>
              </a:ext>
            </a:extLst>
          </p:cNvPr>
          <p:cNvSpPr>
            <a:spLocks noGrp="1"/>
          </p:cNvSpPr>
          <p:nvPr>
            <p:ph type="title"/>
          </p:nvPr>
        </p:nvSpPr>
        <p:spPr/>
        <p:txBody>
          <a:bodyPr/>
          <a:lstStyle/>
          <a:p>
            <a:r>
              <a:rPr lang="en-US" altLang="en-US" dirty="0">
                <a:solidFill>
                  <a:srgbClr val="0070C0"/>
                </a:solidFill>
                <a:ea typeface="ＭＳ Ｐゴシック" panose="020B0600070205080204" pitchFamily="34" charset="-128"/>
              </a:rPr>
              <a:t>NVIDIA A100 Core</a:t>
            </a:r>
          </a:p>
        </p:txBody>
      </p:sp>
      <p:sp>
        <p:nvSpPr>
          <p:cNvPr id="9" name="Content Placeholder 2">
            <a:extLst>
              <a:ext uri="{FF2B5EF4-FFF2-40B4-BE49-F238E27FC236}">
                <a16:creationId xmlns:a16="http://schemas.microsoft.com/office/drawing/2014/main" id="{1CD52290-91EC-594F-A398-DAC65BC81868}"/>
              </a:ext>
            </a:extLst>
          </p:cNvPr>
          <p:cNvSpPr>
            <a:spLocks noGrp="1"/>
          </p:cNvSpPr>
          <p:nvPr>
            <p:ph idx="1"/>
          </p:nvPr>
        </p:nvSpPr>
        <p:spPr>
          <a:xfrm>
            <a:off x="4595545" y="1043617"/>
            <a:ext cx="4243655" cy="1066800"/>
          </a:xfrm>
        </p:spPr>
        <p:txBody>
          <a:bodyPr anchor="t"/>
          <a:lstStyle/>
          <a:p>
            <a:pPr>
              <a:buFont typeface="Wingdings" pitchFamily="2" charset="2"/>
              <a:buNone/>
            </a:pPr>
            <a:r>
              <a:rPr lang="en-US" altLang="en-US" sz="1600" dirty="0">
                <a:ea typeface="ＭＳ Ｐゴシック" panose="020B0600070205080204" pitchFamily="34" charset="-128"/>
              </a:rPr>
              <a:t>GPU compute throughput:</a:t>
            </a:r>
          </a:p>
          <a:p>
            <a:pPr>
              <a:buFont typeface="Wingdings" pitchFamily="2" charset="2"/>
              <a:buNone/>
            </a:pPr>
            <a:r>
              <a:rPr lang="en-US" altLang="en-US" sz="1400" dirty="0">
                <a:ea typeface="ＭＳ Ｐゴシック" panose="020B0600070205080204" pitchFamily="34" charset="-128"/>
              </a:rPr>
              <a:t>	19.5 TFLOPS Single Precision</a:t>
            </a:r>
          </a:p>
          <a:p>
            <a:pPr>
              <a:buFont typeface="Wingdings" pitchFamily="2" charset="2"/>
              <a:buNone/>
            </a:pPr>
            <a:r>
              <a:rPr lang="en-US" altLang="en-US" sz="1400" dirty="0">
                <a:ea typeface="ＭＳ Ｐゴシック" panose="020B0600070205080204" pitchFamily="34" charset="-128"/>
              </a:rPr>
              <a:t>	9.7 TFLOPS Double Precision</a:t>
            </a:r>
          </a:p>
          <a:p>
            <a:pPr>
              <a:buFont typeface="Wingdings" pitchFamily="2" charset="2"/>
              <a:buNone/>
            </a:pPr>
            <a:r>
              <a:rPr lang="en-US" altLang="en-US" sz="1400" dirty="0">
                <a:ea typeface="ＭＳ Ｐゴシック" panose="020B0600070205080204" pitchFamily="34" charset="-128"/>
              </a:rPr>
              <a:t>	312 TFLOPS for Deep Learning (Tensor cores)</a:t>
            </a:r>
          </a:p>
        </p:txBody>
      </p:sp>
      <p:sp>
        <p:nvSpPr>
          <p:cNvPr id="4" name="Oval 3"/>
          <p:cNvSpPr/>
          <p:nvPr/>
        </p:nvSpPr>
        <p:spPr bwMode="auto">
          <a:xfrm>
            <a:off x="3505200" y="2057400"/>
            <a:ext cx="685800" cy="1295400"/>
          </a:xfrm>
          <a:prstGeom prst="ellipse">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cxnSp>
        <p:nvCxnSpPr>
          <p:cNvPr id="7" name="Straight Arrow Connector 6"/>
          <p:cNvCxnSpPr>
            <a:cxnSpLocks/>
            <a:stCxn id="4" idx="6"/>
          </p:cNvCxnSpPr>
          <p:nvPr/>
        </p:nvCxnSpPr>
        <p:spPr bwMode="auto">
          <a:xfrm>
            <a:off x="4191000" y="2705100"/>
            <a:ext cx="990600" cy="571500"/>
          </a:xfrm>
          <a:prstGeom prst="straightConnector1">
            <a:avLst/>
          </a:prstGeom>
          <a:solidFill>
            <a:srgbClr val="C0C0C0"/>
          </a:solidFill>
          <a:ln w="38100" cap="flat" cmpd="sng" algn="ctr">
            <a:solidFill>
              <a:schemeClr val="accent1"/>
            </a:solidFill>
            <a:prstDash val="solid"/>
            <a:round/>
            <a:headEnd type="none" w="med" len="med"/>
            <a:tailEnd type="triangle"/>
          </a:ln>
          <a:effectLst/>
        </p:spPr>
      </p:cxnSp>
      <p:sp>
        <p:nvSpPr>
          <p:cNvPr id="10"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xfrm>
            <a:off x="6777038" y="63182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1" name="TextBox 10"/>
          <p:cNvSpPr txBox="1"/>
          <p:nvPr/>
        </p:nvSpPr>
        <p:spPr>
          <a:xfrm>
            <a:off x="5759740" y="6293078"/>
            <a:ext cx="3384260" cy="215444"/>
          </a:xfrm>
          <a:prstGeom prst="rect">
            <a:avLst/>
          </a:prstGeom>
          <a:noFill/>
        </p:spPr>
        <p:txBody>
          <a:bodyPr wrap="none" rtlCol="0">
            <a:spAutoFit/>
          </a:bodyPr>
          <a:lstStyle/>
          <a:p>
            <a:r>
              <a:rPr lang="en-US" sz="800" dirty="0"/>
              <a:t>https://</a:t>
            </a:r>
            <a:r>
              <a:rPr lang="en-US" sz="800" dirty="0" err="1"/>
              <a:t>developer.nvidia.com</a:t>
            </a:r>
            <a:r>
              <a:rPr lang="en-US" sz="800" dirty="0"/>
              <a:t>/blog/</a:t>
            </a:r>
            <a:r>
              <a:rPr lang="en-US" sz="800" dirty="0" err="1"/>
              <a:t>nvidia</a:t>
            </a:r>
            <a:r>
              <a:rPr lang="en-US" sz="800" dirty="0"/>
              <a:t>-ampere-architecture-in-depth/</a:t>
            </a:r>
          </a:p>
        </p:txBody>
      </p:sp>
    </p:spTree>
    <p:extLst>
      <p:ext uri="{BB962C8B-B14F-4D97-AF65-F5344CB8AC3E}">
        <p14:creationId xmlns:p14="http://schemas.microsoft.com/office/powerpoint/2010/main" val="10380121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BD4C-42D6-944C-AB93-1F2E7C88172D}"/>
              </a:ext>
            </a:extLst>
          </p:cNvPr>
          <p:cNvSpPr>
            <a:spLocks noGrp="1"/>
          </p:cNvSpPr>
          <p:nvPr>
            <p:ph type="title"/>
          </p:nvPr>
        </p:nvSpPr>
        <p:spPr/>
        <p:txBody>
          <a:bodyPr/>
          <a:lstStyle/>
          <a:p>
            <a:r>
              <a:rPr lang="en-US" dirty="0" err="1">
                <a:solidFill>
                  <a:srgbClr val="0070C0"/>
                </a:solidFill>
              </a:rPr>
              <a:t>Cerebras’s</a:t>
            </a:r>
            <a:r>
              <a:rPr lang="en-US" dirty="0">
                <a:solidFill>
                  <a:srgbClr val="0070C0"/>
                </a:solidFill>
              </a:rPr>
              <a:t> Wafer Scale Engine-2 (2021)</a:t>
            </a:r>
          </a:p>
        </p:txBody>
      </p:sp>
      <p:sp>
        <p:nvSpPr>
          <p:cNvPr id="3" name="Content Placeholder 2">
            <a:extLst>
              <a:ext uri="{FF2B5EF4-FFF2-40B4-BE49-F238E27FC236}">
                <a16:creationId xmlns:a16="http://schemas.microsoft.com/office/drawing/2014/main" id="{6B24BE51-ACF8-CE44-AA89-9ADF4B62117C}"/>
              </a:ext>
            </a:extLst>
          </p:cNvPr>
          <p:cNvSpPr>
            <a:spLocks noGrp="1"/>
          </p:cNvSpPr>
          <p:nvPr>
            <p:ph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24E0D01-23CA-4248-B1F9-623D1F5F6DD7}"/>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1AB0E41-6335-3B40-AB06-F5B4D651A9D6}"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panose="020B0604020202020204" pitchFamily="34" charset="0"/>
            </a:endParaRPr>
          </a:p>
        </p:txBody>
      </p:sp>
      <p:pic>
        <p:nvPicPr>
          <p:cNvPr id="8" name="Picture 7">
            <a:extLst>
              <a:ext uri="{FF2B5EF4-FFF2-40B4-BE49-F238E27FC236}">
                <a16:creationId xmlns:a16="http://schemas.microsoft.com/office/drawing/2014/main" id="{0278018D-EB18-9A46-B233-A318B649D48C}"/>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20000" contrast="40000"/>
                    </a14:imgEffect>
                  </a14:imgLayer>
                </a14:imgProps>
              </a:ext>
            </a:extLst>
          </a:blip>
          <a:srcRect l="88333" t="82151"/>
          <a:stretch/>
        </p:blipFill>
        <p:spPr>
          <a:xfrm>
            <a:off x="6324600" y="4323311"/>
            <a:ext cx="533400" cy="705889"/>
          </a:xfrm>
          <a:prstGeom prst="rect">
            <a:avLst/>
          </a:prstGeom>
        </p:spPr>
      </p:pic>
      <p:sp>
        <p:nvSpPr>
          <p:cNvPr id="9" name="TextBox 8">
            <a:extLst>
              <a:ext uri="{FF2B5EF4-FFF2-40B4-BE49-F238E27FC236}">
                <a16:creationId xmlns:a16="http://schemas.microsoft.com/office/drawing/2014/main" id="{79D62E1C-752D-EC42-93F7-CE6899ADF6F0}"/>
              </a:ext>
            </a:extLst>
          </p:cNvPr>
          <p:cNvSpPr txBox="1"/>
          <p:nvPr/>
        </p:nvSpPr>
        <p:spPr>
          <a:xfrm>
            <a:off x="1828800" y="5196704"/>
            <a:ext cx="2590800" cy="92333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Arial" panose="020B0604020202020204" pitchFamily="34" charset="0"/>
                <a:ea typeface="ＭＳ Ｐゴシック" panose="020B0600070205080204" pitchFamily="34" charset="-128"/>
                <a:cs typeface="+mn-cs"/>
              </a:rPr>
              <a:t>Cerebras</a:t>
            </a:r>
            <a:r>
              <a:rPr kumimoji="0" lang="en-US" sz="1800" b="1"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 </a:t>
            </a:r>
            <a:r>
              <a:rPr kumimoji="0" lang="en-US" sz="1800" b="1" i="0" u="none" strike="noStrike" kern="1200" cap="none" spc="0" normalizeH="0" baseline="0" noProof="0" dirty="0" err="1">
                <a:ln>
                  <a:noFill/>
                </a:ln>
                <a:solidFill>
                  <a:srgbClr val="FF0000"/>
                </a:solidFill>
                <a:effectLst/>
                <a:uLnTx/>
                <a:uFillTx/>
                <a:latin typeface="Arial" panose="020B0604020202020204" pitchFamily="34" charset="0"/>
                <a:ea typeface="ＭＳ Ｐゴシック" panose="020B0600070205080204" pitchFamily="34" charset="-128"/>
                <a:cs typeface="+mn-cs"/>
              </a:rPr>
              <a:t>WSE</a:t>
            </a:r>
            <a:r>
              <a:rPr kumimoji="0" lang="en-US" sz="1800" b="1"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-2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2.6 Trillion transistors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46,225 mm</a:t>
            </a:r>
            <a:r>
              <a:rPr kumimoji="0" lang="en-US" sz="18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10" name="TextBox 9">
            <a:extLst>
              <a:ext uri="{FF2B5EF4-FFF2-40B4-BE49-F238E27FC236}">
                <a16:creationId xmlns:a16="http://schemas.microsoft.com/office/drawing/2014/main" id="{1641D3ED-D597-EE40-A81A-14BD50D95420}"/>
              </a:ext>
            </a:extLst>
          </p:cNvPr>
          <p:cNvSpPr txBox="1"/>
          <p:nvPr/>
        </p:nvSpPr>
        <p:spPr>
          <a:xfrm>
            <a:off x="5334000" y="5183079"/>
            <a:ext cx="2590800" cy="92333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Largest GPU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54.2 Billion transistors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826 mm</a:t>
            </a:r>
            <a:r>
              <a:rPr kumimoji="0" lang="en-US" sz="18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12" name="Rectangle 11">
            <a:extLst>
              <a:ext uri="{FF2B5EF4-FFF2-40B4-BE49-F238E27FC236}">
                <a16:creationId xmlns:a16="http://schemas.microsoft.com/office/drawing/2014/main" id="{4D573CC6-2246-7C4D-A251-8A3F0E6EDB4F}"/>
              </a:ext>
            </a:extLst>
          </p:cNvPr>
          <p:cNvSpPr/>
          <p:nvPr/>
        </p:nvSpPr>
        <p:spPr>
          <a:xfrm>
            <a:off x="5410200" y="1378155"/>
            <a:ext cx="4572000" cy="2234458"/>
          </a:xfrm>
          <a:prstGeom prst="rect">
            <a:avLst/>
          </a:prstGeom>
        </p:spPr>
        <p:txBody>
          <a:bodyPr>
            <a:spAutoFit/>
          </a:body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0" cap="none" spc="0" normalizeH="0" baseline="0" noProof="0" dirty="0">
                <a:ln>
                  <a:noFill/>
                </a:ln>
                <a:solidFill>
                  <a:srgbClr val="0000FF"/>
                </a:solidFill>
                <a:effectLst/>
                <a:uLnTx/>
                <a:uFillTx/>
                <a:latin typeface="Tahoma"/>
                <a:ea typeface="ＭＳ Ｐゴシック" panose="020B0600070205080204" pitchFamily="34" charset="-128"/>
                <a:cs typeface="+mn-cs"/>
              </a:rPr>
              <a:t>The largest ML </a:t>
            </a:r>
          </a:p>
          <a:p>
            <a:pPr marL="0" marR="0" lvl="0" indent="0" algn="l" defTabSz="914400" rtl="0" eaLnBrk="0" fontAlgn="base" latinLnBrk="0" hangingPunct="0">
              <a:lnSpc>
                <a:spcPct val="100000"/>
              </a:lnSpc>
              <a:spcBef>
                <a:spcPct val="20000"/>
              </a:spcBef>
              <a:spcAft>
                <a:spcPct val="0"/>
              </a:spcAft>
              <a:buClr>
                <a:srgbClr val="CC9900"/>
              </a:buClr>
              <a:buSzPct val="65000"/>
              <a:buFontTx/>
              <a:buNone/>
              <a:tabLst/>
              <a:defRPr/>
            </a:pPr>
            <a:r>
              <a:rPr kumimoji="0" lang="en-US" altLang="en-US" sz="2400" b="0" i="0" u="none" strike="noStrike" kern="0" cap="none" spc="0" normalizeH="0" baseline="0" noProof="0" dirty="0">
                <a:ln>
                  <a:noFill/>
                </a:ln>
                <a:solidFill>
                  <a:srgbClr val="0000FF"/>
                </a:solidFill>
                <a:effectLst/>
                <a:uLnTx/>
                <a:uFillTx/>
                <a:latin typeface="Tahoma"/>
                <a:ea typeface="ＭＳ Ｐゴシック" panose="020B0600070205080204" pitchFamily="34" charset="-128"/>
                <a:cs typeface="+mn-cs"/>
              </a:rPr>
              <a:t>    accelerator chip (2021)</a:t>
            </a:r>
          </a:p>
          <a:p>
            <a:pPr marL="0" marR="0" lvl="0" indent="0" algn="l" defTabSz="914400" rtl="0" eaLnBrk="0" fontAlgn="base" latinLnBrk="0" hangingPunct="0">
              <a:lnSpc>
                <a:spcPct val="100000"/>
              </a:lnSpc>
              <a:spcBef>
                <a:spcPct val="20000"/>
              </a:spcBef>
              <a:spcAft>
                <a:spcPct val="0"/>
              </a:spcAft>
              <a:buClr>
                <a:srgbClr val="CC9900"/>
              </a:buClr>
              <a:buSzPct val="65000"/>
              <a:buFontTx/>
              <a:buNone/>
              <a:tabLst/>
              <a:defRPr/>
            </a:pPr>
            <a:endParaRPr kumimoji="0" lang="en-US" altLang="en-US" sz="2400" b="0" i="0" u="none" strike="noStrike" kern="0" cap="none" spc="0" normalizeH="0" baseline="0" noProof="0" dirty="0">
              <a:ln>
                <a:noFill/>
              </a:ln>
              <a:solidFill>
                <a:srgbClr val="0000FF"/>
              </a:solidFill>
              <a:effectLst/>
              <a:uLnTx/>
              <a:uFillTx/>
              <a:latin typeface="Tahoma"/>
              <a:ea typeface="ＭＳ Ｐゴシック" panose="020B0600070205080204" pitchFamily="34" charset="-128"/>
              <a:cs typeface="+mn-cs"/>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0" cap="none" spc="0" normalizeH="0" baseline="0" noProof="0" dirty="0">
                <a:ln>
                  <a:noFill/>
                </a:ln>
                <a:solidFill>
                  <a:srgbClr val="0000FF"/>
                </a:solidFill>
                <a:effectLst/>
                <a:uLnTx/>
                <a:uFillTx/>
                <a:latin typeface="Tahoma"/>
                <a:ea typeface="ＭＳ Ｐゴシック" panose="020B0600070205080204" pitchFamily="34" charset="-128"/>
                <a:cs typeface="+mn-cs"/>
              </a:rPr>
              <a:t>850,000 cores </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altLang="en-US" sz="2400" b="0" i="0" u="none" strike="noStrike" kern="0" cap="none" spc="0" normalizeH="0" baseline="0" noProof="0" dirty="0">
              <a:ln>
                <a:noFill/>
              </a:ln>
              <a:solidFill>
                <a:srgbClr val="0000FF"/>
              </a:solidFill>
              <a:effectLst/>
              <a:uLnTx/>
              <a:uFillTx/>
              <a:latin typeface="Tahoma"/>
              <a:ea typeface="ＭＳ Ｐゴシック" panose="020B0600070205080204" pitchFamily="34" charset="-128"/>
              <a:cs typeface="+mn-cs"/>
            </a:endParaRPr>
          </a:p>
        </p:txBody>
      </p:sp>
      <p:sp>
        <p:nvSpPr>
          <p:cNvPr id="13" name="Rectangle 12">
            <a:extLst>
              <a:ext uri="{FF2B5EF4-FFF2-40B4-BE49-F238E27FC236}">
                <a16:creationId xmlns:a16="http://schemas.microsoft.com/office/drawing/2014/main" id="{311E9328-67B6-D84E-8CAF-16C2D14F4F24}"/>
              </a:ext>
            </a:extLst>
          </p:cNvPr>
          <p:cNvSpPr/>
          <p:nvPr/>
        </p:nvSpPr>
        <p:spPr>
          <a:xfrm>
            <a:off x="6058869" y="6049005"/>
            <a:ext cx="1568058" cy="24622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222222"/>
                </a:solidFill>
                <a:effectLst/>
                <a:uLnTx/>
                <a:uFillTx/>
                <a:latin typeface="arial" panose="020B0604020202020204" pitchFamily="34" charset="0"/>
                <a:ea typeface="ＭＳ Ｐゴシック" panose="020B0600070205080204" pitchFamily="34" charset="-128"/>
                <a:cs typeface="+mn-cs"/>
              </a:rPr>
              <a:t>NVIDIA</a:t>
            </a:r>
            <a:r>
              <a:rPr kumimoji="0" lang="en-US" sz="1000" b="0" i="0" u="none" strike="noStrike" kern="1200" cap="none" spc="0" normalizeH="0" baseline="0" noProof="0" dirty="0">
                <a:ln>
                  <a:noFill/>
                </a:ln>
                <a:solidFill>
                  <a:srgbClr val="222222"/>
                </a:solidFill>
                <a:effectLst/>
                <a:uLnTx/>
                <a:uFillTx/>
                <a:latin typeface="arial" panose="020B0604020202020204" pitchFamily="34" charset="0"/>
                <a:ea typeface="ＭＳ Ｐゴシック" panose="020B0600070205080204" pitchFamily="34" charset="-128"/>
                <a:cs typeface="+mn-cs"/>
              </a:rPr>
              <a:t> Ampere </a:t>
            </a:r>
            <a:r>
              <a:rPr kumimoji="0" lang="en-US" sz="1000" b="0" i="0" u="none" strike="noStrike" kern="1200" cap="none" spc="0" normalizeH="0" baseline="0" noProof="0" dirty="0" err="1">
                <a:ln>
                  <a:noFill/>
                </a:ln>
                <a:solidFill>
                  <a:srgbClr val="222222"/>
                </a:solidFill>
                <a:effectLst/>
                <a:uLnTx/>
                <a:uFillTx/>
                <a:latin typeface="arial" panose="020B0604020202020204" pitchFamily="34" charset="0"/>
                <a:ea typeface="ＭＳ Ｐゴシック" panose="020B0600070205080204" pitchFamily="34" charset="-128"/>
                <a:cs typeface="+mn-cs"/>
              </a:rPr>
              <a:t>GA100</a:t>
            </a:r>
            <a:r>
              <a:rPr kumimoji="0" lang="en-US" sz="1000" b="0" i="0" u="none" strike="noStrike" kern="1200" cap="none" spc="0" normalizeH="0" baseline="0" noProof="0" dirty="0">
                <a:ln>
                  <a:noFill/>
                </a:ln>
                <a:solidFill>
                  <a:srgbClr val="222222"/>
                </a:solidFill>
                <a:effectLst/>
                <a:uLnTx/>
                <a:uFillTx/>
                <a:latin typeface="arial" panose="020B0604020202020204" pitchFamily="34" charset="0"/>
                <a:ea typeface="ＭＳ Ｐゴシック" panose="020B0600070205080204" pitchFamily="34" charset="-128"/>
                <a:cs typeface="+mn-cs"/>
              </a:rPr>
              <a:t> </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1026" name="Picture 2" descr="https://cerebras.net/wp-content/uploads/2021/03/img-chip-sectio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69" y="1083392"/>
            <a:ext cx="4035425" cy="40354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9C9DCE1-9387-224F-B474-2091B2AD1D02}"/>
              </a:ext>
            </a:extLst>
          </p:cNvPr>
          <p:cNvSpPr txBox="1"/>
          <p:nvPr/>
        </p:nvSpPr>
        <p:spPr>
          <a:xfrm>
            <a:off x="80963" y="6428601"/>
            <a:ext cx="6984156"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ＭＳ Ｐゴシック" panose="020B0600070205080204" pitchFamily="34" charset="-128"/>
                <a:cs typeface="+mn-cs"/>
                <a:hlinkClick r:id="rId5">
                  <a:extLst>
                    <a:ext uri="{A12FA001-AC4F-418D-AE19-62706E023703}">
                      <ahyp:hlinkClr xmlns:ahyp="http://schemas.microsoft.com/office/drawing/2018/hyperlinkcolor" val="tx"/>
                    </a:ext>
                  </a:extLst>
                </a:hlinkClick>
              </a:rPr>
              <a:t>https://www.anandtech.com/show/14758/hot-chips-31-live-blogs-cerebras-wafer-scale-deep-learning</a:t>
            </a:r>
            <a:endPar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ＭＳ Ｐゴシック" panose="020B0600070205080204" pitchFamily="34" charset="-128"/>
              <a:cs typeface="+mn-cs"/>
            </a:endParaRPr>
          </a:p>
        </p:txBody>
      </p:sp>
      <p:sp>
        <p:nvSpPr>
          <p:cNvPr id="16" name="Rectangle 15">
            <a:extLst>
              <a:ext uri="{FF2B5EF4-FFF2-40B4-BE49-F238E27FC236}">
                <a16:creationId xmlns:a16="http://schemas.microsoft.com/office/drawing/2014/main" id="{87628116-A674-6B47-B5A5-66C8134061BF}"/>
              </a:ext>
            </a:extLst>
          </p:cNvPr>
          <p:cNvSpPr/>
          <p:nvPr/>
        </p:nvSpPr>
        <p:spPr>
          <a:xfrm>
            <a:off x="80963" y="6581001"/>
            <a:ext cx="8910637"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ＭＳ Ｐゴシック" panose="020B0600070205080204" pitchFamily="34" charset="-128"/>
                <a:cs typeface="+mn-cs"/>
                <a:hlinkClick r:id="rId6">
                  <a:extLst>
                    <a:ext uri="{A12FA001-AC4F-418D-AE19-62706E023703}">
                      <ahyp:hlinkClr xmlns:ahyp="http://schemas.microsoft.com/office/drawing/2018/hyperlinkcolor" val="tx"/>
                    </a:ext>
                  </a:extLst>
                </a:hlinkClick>
              </a:rPr>
              <a:t>https://www.cerebras.net/cerebras-wafer-scale-engine-why-we-need-big-chips-for-deep-learning/</a:t>
            </a:r>
            <a:endParaRPr kumimoji="0" lang="en-US" sz="1200" b="0" i="0" u="none" strike="noStrike" kern="1200" cap="none" spc="0" normalizeH="0" baseline="0" noProof="0" dirty="0">
              <a:ln>
                <a:noFill/>
              </a:ln>
              <a:solidFill>
                <a:srgbClr val="0070C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1019080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2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9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4.xml><?xml version="1.0" encoding="utf-8"?>
<a:theme xmlns:a="http://schemas.openxmlformats.org/drawingml/2006/main" name="8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docProps/app.xml><?xml version="1.0" encoding="utf-8"?>
<Properties xmlns="http://schemas.openxmlformats.org/officeDocument/2006/extended-properties" xmlns:vt="http://schemas.openxmlformats.org/officeDocument/2006/docPropsVTypes">
  <Template/>
  <TotalTime>15864</TotalTime>
  <Words>4746</Words>
  <Application>Microsoft Office PowerPoint</Application>
  <PresentationFormat>全屏显示(4:3)</PresentationFormat>
  <Paragraphs>462</Paragraphs>
  <Slides>31</Slides>
  <Notes>29</Notes>
  <HiddenSlides>0</HiddenSlides>
  <MMClips>0</MMClips>
  <ScaleCrop>false</ScaleCrop>
  <HeadingPairs>
    <vt:vector size="8" baseType="variant">
      <vt:variant>
        <vt:lpstr>已用的字体</vt:lpstr>
      </vt:variant>
      <vt:variant>
        <vt:i4>7</vt:i4>
      </vt:variant>
      <vt:variant>
        <vt:lpstr>主题</vt:lpstr>
      </vt:variant>
      <vt:variant>
        <vt:i4>11</vt:i4>
      </vt:variant>
      <vt:variant>
        <vt:lpstr>嵌入 OLE 服务器</vt:lpstr>
      </vt:variant>
      <vt:variant>
        <vt:i4>1</vt:i4>
      </vt:variant>
      <vt:variant>
        <vt:lpstr>幻灯片标题</vt:lpstr>
      </vt:variant>
      <vt:variant>
        <vt:i4>31</vt:i4>
      </vt:variant>
    </vt:vector>
  </HeadingPairs>
  <TitlesOfParts>
    <vt:vector size="50" baseType="lpstr">
      <vt:lpstr>Courier</vt:lpstr>
      <vt:lpstr>Arial</vt:lpstr>
      <vt:lpstr>Arial</vt:lpstr>
      <vt:lpstr>Calibri</vt:lpstr>
      <vt:lpstr>Garamond</vt:lpstr>
      <vt:lpstr>Tahoma</vt:lpstr>
      <vt:lpstr>Wingdings</vt:lpstr>
      <vt:lpstr>2_Edge</vt:lpstr>
      <vt:lpstr>3_Edge</vt:lpstr>
      <vt:lpstr>1_Metropolitan_bullet</vt:lpstr>
      <vt:lpstr>83_Edge</vt:lpstr>
      <vt:lpstr>10_Edge</vt:lpstr>
      <vt:lpstr>1_Edge</vt:lpstr>
      <vt:lpstr>4_Edge</vt:lpstr>
      <vt:lpstr>5_Edge</vt:lpstr>
      <vt:lpstr>7_Edge</vt:lpstr>
      <vt:lpstr>99_Edge</vt:lpstr>
      <vt:lpstr>9_Edge</vt:lpstr>
      <vt:lpstr>VISIO</vt:lpstr>
      <vt:lpstr>Introduction to  Heterogeneous Computing Systems</vt:lpstr>
      <vt:lpstr>Heterogeneous Systems</vt:lpstr>
      <vt:lpstr>Flynn’s Taxonomy of Computers</vt:lpstr>
      <vt:lpstr>SIMD ISA Extensions</vt:lpstr>
      <vt:lpstr>Intel Pentium MMX Operations</vt:lpstr>
      <vt:lpstr>Heterogeneous Computing Systems</vt:lpstr>
      <vt:lpstr>P&amp;S Heterogeneous Systems: Contents</vt:lpstr>
      <vt:lpstr>NVIDIA A100 Core</vt:lpstr>
      <vt:lpstr>Cerebras’s Wafer Scale Engine-2 (2021)</vt:lpstr>
      <vt:lpstr>Google TPU Generation IV (2019)</vt:lpstr>
      <vt:lpstr>An Example Modern Systolic Array: TPU (II)</vt:lpstr>
      <vt:lpstr>An Example Modern Systolic Array: TPU (III)</vt:lpstr>
      <vt:lpstr>Xilinx Versal ACAP (2020) (I)</vt:lpstr>
      <vt:lpstr>Samsung AxDIMM (2021)</vt:lpstr>
      <vt:lpstr>Background: Traditional I/O Technology</vt:lpstr>
      <vt:lpstr>CAPI/OpenCAPI Overview</vt:lpstr>
      <vt:lpstr>Collaborative Computing on CPU+FPGA</vt:lpstr>
      <vt:lpstr>Compute Express Link (CXL)</vt:lpstr>
      <vt:lpstr>Key Takeaways</vt:lpstr>
      <vt:lpstr>Key Goal</vt:lpstr>
      <vt:lpstr>Prerequisites of the Course</vt:lpstr>
      <vt:lpstr>Exploiting Data Parallelism: SIMD Processors and GPUs</vt:lpstr>
      <vt:lpstr>Recall: Flynn’s Taxonomy of Computers</vt:lpstr>
      <vt:lpstr>SIMD Processing</vt:lpstr>
      <vt:lpstr>Array vs. Vector Processors</vt:lpstr>
      <vt:lpstr>NVIDIA A100 Core</vt:lpstr>
      <vt:lpstr>Vector Processor Disadvantages</vt:lpstr>
      <vt:lpstr>Warps not Exposed to GPU Programmers</vt:lpstr>
      <vt:lpstr>Sample GPU SIMT Code (Simplified)</vt:lpstr>
      <vt:lpstr>Vector Processor Disadvantages</vt:lpstr>
      <vt:lpstr>Heterogeneous Computing Systems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18-741  Advanced Computer Architecture Lecture 1: Intro and Basics</dc:title>
  <dc:creator>Onur Mutlu</dc:creator>
  <cp:lastModifiedBy>Bingjun Yang</cp:lastModifiedBy>
  <cp:revision>673</cp:revision>
  <dcterms:created xsi:type="dcterms:W3CDTF">2010-09-08T00:51:32Z</dcterms:created>
  <dcterms:modified xsi:type="dcterms:W3CDTF">2023-04-22T16:35:58Z</dcterms:modified>
</cp:coreProperties>
</file>